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10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10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Заголовок повестки дня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109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110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Уровень текста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Уровень текста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Информация о факте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2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Авторство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Авторство</a:t>
            </a:r>
          </a:p>
        </p:txBody>
      </p:sp>
      <p:sp>
        <p:nvSpPr>
          <p:cNvPr id="136" name="Уровень текста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Вид под углом снизу на фасад современного здания с алюминиевыми дисками под ясным голубым небом"/>
          <p:cNvSpPr/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Вид под углом снизу на современное изогнутое здание под облачным небом"/>
          <p:cNvSpPr/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Вид изнутри современного белого здания со стеклянными панелями на ясное небо с редкими облаками"/>
          <p:cNvSpPr/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Вид под углом снизу на башню Азади в Тегеране (Иран) на фоне безоблачного ясного неба"/>
          <p:cNvSpPr/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Вид изнутри каменной конструкции на лестницу и ясное голубое небо"/>
          <p:cNvSpPr/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3" name="Автор и дата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Современное белое здание со стеклянными панелями на фоне ясного голубого неба"/>
          <p:cNvSpPr/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Заголовок слайда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Небольшая часть современного моста в виде ракушки в Циндао (Шаньдун, Китай) под небом с редкими облаками"/>
          <p:cNvSpPr/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, видео — мелк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72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7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, видео — круп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2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Заголовок раздела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92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3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5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.jpeg"/><Relationship Id="rId5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Новые горизонты"/>
          <p:cNvSpPr txBox="1"/>
          <p:nvPr>
            <p:ph type="ctrTitle"/>
          </p:nvPr>
        </p:nvSpPr>
        <p:spPr>
          <a:xfrm>
            <a:off x="469681" y="4556191"/>
            <a:ext cx="21971004" cy="266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Новые горизонты</a:t>
            </a:r>
          </a:p>
        </p:txBody>
      </p:sp>
      <p:sp>
        <p:nvSpPr>
          <p:cNvPr id="172" name="Лохов Ростислав…"/>
          <p:cNvSpPr txBox="1"/>
          <p:nvPr/>
        </p:nvSpPr>
        <p:spPr>
          <a:xfrm>
            <a:off x="16003199" y="7423784"/>
            <a:ext cx="12395213" cy="6282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70000"/>
              </a:lnSpc>
              <a:defRPr b="1">
                <a:solidFill>
                  <a:srgbClr val="0F3065"/>
                </a:solidFill>
              </a:defRPr>
            </a:pPr>
            <a:r>
              <a:t>Лохов Ростислав</a:t>
            </a:r>
          </a:p>
          <a:p>
            <a:pPr>
              <a:lnSpc>
                <a:spcPct val="70000"/>
              </a:lnSpc>
              <a:defRPr b="1">
                <a:solidFill>
                  <a:srgbClr val="0F3065"/>
                </a:solidFill>
              </a:defRPr>
            </a:pPr>
            <a:r>
              <a:t>Слободянюк Мирослав</a:t>
            </a:r>
          </a:p>
          <a:p>
            <a:pPr>
              <a:lnSpc>
                <a:spcPct val="70000"/>
              </a:lnSpc>
              <a:defRPr b="1">
                <a:solidFill>
                  <a:srgbClr val="0F3065"/>
                </a:solidFill>
              </a:defRPr>
            </a:pPr>
            <a:r>
              <a:t>Лопатников Макар</a:t>
            </a:r>
          </a:p>
          <a:p>
            <a:pPr>
              <a:lnSpc>
                <a:spcPct val="70000"/>
              </a:lnSpc>
              <a:defRPr b="1">
                <a:solidFill>
                  <a:srgbClr val="0F3065"/>
                </a:solidFill>
              </a:defRPr>
            </a:pPr>
            <a:r>
              <a:t>Левыкин Егор</a:t>
            </a:r>
          </a:p>
          <a:p>
            <a:pPr>
              <a:lnSpc>
                <a:spcPct val="70000"/>
              </a:lnSpc>
              <a:defRPr b="1">
                <a:solidFill>
                  <a:srgbClr val="0F3065"/>
                </a:solidFill>
              </a:defRPr>
            </a:pPr>
            <a:r>
              <a:t>Шайхразиев Камиль</a:t>
            </a:r>
          </a:p>
        </p:txBody>
      </p:sp>
      <p:pic>
        <p:nvPicPr>
          <p:cNvPr id="173" name="logo-ru.svg" descr="logo-ru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572" y="136533"/>
            <a:ext cx="4826001" cy="266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Стратегия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Стратегия</a:t>
            </a:r>
          </a:p>
        </p:txBody>
      </p:sp>
      <p:sp>
        <p:nvSpPr>
          <p:cNvPr id="239" name="Способ выхода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Способ выхода</a:t>
            </a:r>
          </a:p>
        </p:txBody>
      </p:sp>
      <p:pic>
        <p:nvPicPr>
          <p:cNvPr id="240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6041" y="309091"/>
            <a:ext cx="1703155" cy="167362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По предварительной оценке, СП с EBH позволит выйти на рынок Турции на 1-1,5 года быстрее по сравнению со строительством собственного завода, а также на 30% снизит сумму первоначальных инвестиций, сокращая необходимый объем капитальных затрат с $11 млн до"/>
          <p:cNvSpPr txBox="1"/>
          <p:nvPr/>
        </p:nvSpPr>
        <p:spPr>
          <a:xfrm>
            <a:off x="948272" y="3862381"/>
            <a:ext cx="16227040" cy="5189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b="1" sz="3900">
                <a:solidFill>
                  <a:srgbClr val="0F3065"/>
                </a:solidFill>
              </a:defRPr>
            </a:pPr>
            <a:r>
              <a:t>По предварительной оценке, СП с EBH позволит выйти на рынок Турции на </a:t>
            </a:r>
            <a:r>
              <a:rPr>
                <a:solidFill>
                  <a:srgbClr val="479FC3"/>
                </a:solidFill>
              </a:rPr>
              <a:t>1-1,5 года</a:t>
            </a:r>
            <a:r>
              <a:t> быстрее по сравнению со строительством собственного завода, а также на </a:t>
            </a:r>
            <a:r>
              <a:rPr>
                <a:solidFill>
                  <a:srgbClr val="479FC3"/>
                </a:solidFill>
              </a:rPr>
              <a:t>30%</a:t>
            </a:r>
            <a:r>
              <a:t> снизит сумму первоначальных инвестиций, сокращая необходимый объем капитальных затрат с </a:t>
            </a:r>
            <a:r>
              <a:rPr>
                <a:solidFill>
                  <a:srgbClr val="479FC3"/>
                </a:solidFill>
              </a:rPr>
              <a:t>$11 млн</a:t>
            </a:r>
            <a:r>
              <a:t> до приблизительно </a:t>
            </a:r>
            <a:r>
              <a:rPr>
                <a:solidFill>
                  <a:srgbClr val="479FC3"/>
                </a:solidFill>
              </a:rPr>
              <a:t>$7,7 млн</a:t>
            </a:r>
            <a:r>
              <a:t>, и обеспечит доступ к ключевым каналам продаж с первого дня запуска.</a:t>
            </a:r>
          </a:p>
        </p:txBody>
      </p:sp>
      <p:pic>
        <p:nvPicPr>
          <p:cNvPr id="242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640000">
            <a:off x="19463083" y="9341071"/>
            <a:ext cx="7489073" cy="7359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rcRect l="9398" t="17270" r="13274" b="15100"/>
          <a:stretch>
            <a:fillRect/>
          </a:stretch>
        </p:blipFill>
        <p:spPr>
          <a:xfrm>
            <a:off x="628841" y="8038127"/>
            <a:ext cx="9762733" cy="5687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8" fill="norm" stroke="1" extrusionOk="0">
                <a:moveTo>
                  <a:pt x="15386" y="2"/>
                </a:moveTo>
                <a:cubicBezTo>
                  <a:pt x="15275" y="10"/>
                  <a:pt x="15169" y="43"/>
                  <a:pt x="15146" y="94"/>
                </a:cubicBezTo>
                <a:cubicBezTo>
                  <a:pt x="15122" y="147"/>
                  <a:pt x="15090" y="376"/>
                  <a:pt x="15075" y="603"/>
                </a:cubicBezTo>
                <a:cubicBezTo>
                  <a:pt x="15060" y="830"/>
                  <a:pt x="15038" y="1030"/>
                  <a:pt x="15027" y="1049"/>
                </a:cubicBezTo>
                <a:cubicBezTo>
                  <a:pt x="15016" y="1068"/>
                  <a:pt x="13439" y="1099"/>
                  <a:pt x="11521" y="1118"/>
                </a:cubicBezTo>
                <a:cubicBezTo>
                  <a:pt x="9604" y="1138"/>
                  <a:pt x="7988" y="1185"/>
                  <a:pt x="7930" y="1222"/>
                </a:cubicBezTo>
                <a:cubicBezTo>
                  <a:pt x="7798" y="1308"/>
                  <a:pt x="7593" y="1763"/>
                  <a:pt x="7593" y="1969"/>
                </a:cubicBezTo>
                <a:cubicBezTo>
                  <a:pt x="7593" y="2088"/>
                  <a:pt x="7555" y="2138"/>
                  <a:pt x="7437" y="2176"/>
                </a:cubicBezTo>
                <a:cubicBezTo>
                  <a:pt x="7260" y="2233"/>
                  <a:pt x="7191" y="2400"/>
                  <a:pt x="7191" y="2780"/>
                </a:cubicBezTo>
                <a:lnTo>
                  <a:pt x="7191" y="3045"/>
                </a:lnTo>
                <a:lnTo>
                  <a:pt x="6801" y="3086"/>
                </a:lnTo>
                <a:cubicBezTo>
                  <a:pt x="6586" y="3109"/>
                  <a:pt x="6153" y="3127"/>
                  <a:pt x="5839" y="3126"/>
                </a:cubicBezTo>
                <a:cubicBezTo>
                  <a:pt x="5393" y="3125"/>
                  <a:pt x="5244" y="3152"/>
                  <a:pt x="5160" y="3247"/>
                </a:cubicBezTo>
                <a:cubicBezTo>
                  <a:pt x="5044" y="3377"/>
                  <a:pt x="4528" y="3408"/>
                  <a:pt x="3972" y="3318"/>
                </a:cubicBezTo>
                <a:lnTo>
                  <a:pt x="3676" y="3269"/>
                </a:lnTo>
                <a:lnTo>
                  <a:pt x="3653" y="2965"/>
                </a:lnTo>
                <a:cubicBezTo>
                  <a:pt x="3604" y="2339"/>
                  <a:pt x="3193" y="1620"/>
                  <a:pt x="2723" y="1335"/>
                </a:cubicBezTo>
                <a:cubicBezTo>
                  <a:pt x="2482" y="1189"/>
                  <a:pt x="2083" y="1194"/>
                  <a:pt x="1823" y="1346"/>
                </a:cubicBezTo>
                <a:cubicBezTo>
                  <a:pt x="1522" y="1521"/>
                  <a:pt x="1201" y="2049"/>
                  <a:pt x="1031" y="2649"/>
                </a:cubicBezTo>
                <a:cubicBezTo>
                  <a:pt x="901" y="3106"/>
                  <a:pt x="891" y="3199"/>
                  <a:pt x="910" y="3699"/>
                </a:cubicBezTo>
                <a:cubicBezTo>
                  <a:pt x="929" y="4202"/>
                  <a:pt x="949" y="4294"/>
                  <a:pt x="1149" y="4803"/>
                </a:cubicBezTo>
                <a:cubicBezTo>
                  <a:pt x="1332" y="5265"/>
                  <a:pt x="1409" y="5391"/>
                  <a:pt x="1612" y="5556"/>
                </a:cubicBezTo>
                <a:cubicBezTo>
                  <a:pt x="2144" y="5988"/>
                  <a:pt x="2644" y="5956"/>
                  <a:pt x="3091" y="5463"/>
                </a:cubicBezTo>
                <a:cubicBezTo>
                  <a:pt x="3364" y="5161"/>
                  <a:pt x="3608" y="4564"/>
                  <a:pt x="3653" y="4090"/>
                </a:cubicBezTo>
                <a:lnTo>
                  <a:pt x="3679" y="3819"/>
                </a:lnTo>
                <a:lnTo>
                  <a:pt x="4420" y="3848"/>
                </a:lnTo>
                <a:cubicBezTo>
                  <a:pt x="4828" y="3863"/>
                  <a:pt x="5241" y="3915"/>
                  <a:pt x="5340" y="3964"/>
                </a:cubicBezTo>
                <a:cubicBezTo>
                  <a:pt x="5446" y="4017"/>
                  <a:pt x="5856" y="4053"/>
                  <a:pt x="6355" y="4054"/>
                </a:cubicBezTo>
                <a:lnTo>
                  <a:pt x="7191" y="4056"/>
                </a:lnTo>
                <a:lnTo>
                  <a:pt x="7191" y="4351"/>
                </a:lnTo>
                <a:cubicBezTo>
                  <a:pt x="7191" y="4678"/>
                  <a:pt x="7276" y="4855"/>
                  <a:pt x="7471" y="4938"/>
                </a:cubicBezTo>
                <a:cubicBezTo>
                  <a:pt x="7564" y="4979"/>
                  <a:pt x="7593" y="5037"/>
                  <a:pt x="7593" y="5185"/>
                </a:cubicBezTo>
                <a:cubicBezTo>
                  <a:pt x="7593" y="5464"/>
                  <a:pt x="7790" y="5877"/>
                  <a:pt x="7939" y="5909"/>
                </a:cubicBezTo>
                <a:cubicBezTo>
                  <a:pt x="8219" y="5968"/>
                  <a:pt x="10711" y="5832"/>
                  <a:pt x="10940" y="5744"/>
                </a:cubicBezTo>
                <a:cubicBezTo>
                  <a:pt x="11050" y="5702"/>
                  <a:pt x="11617" y="5666"/>
                  <a:pt x="12200" y="5663"/>
                </a:cubicBezTo>
                <a:lnTo>
                  <a:pt x="13260" y="5658"/>
                </a:lnTo>
                <a:lnTo>
                  <a:pt x="13357" y="5431"/>
                </a:lnTo>
                <a:lnTo>
                  <a:pt x="13456" y="5204"/>
                </a:lnTo>
                <a:lnTo>
                  <a:pt x="14105" y="5210"/>
                </a:lnTo>
                <a:cubicBezTo>
                  <a:pt x="14463" y="5213"/>
                  <a:pt x="14865" y="5242"/>
                  <a:pt x="15000" y="5276"/>
                </a:cubicBezTo>
                <a:cubicBezTo>
                  <a:pt x="15135" y="5309"/>
                  <a:pt x="15376" y="5310"/>
                  <a:pt x="15536" y="5276"/>
                </a:cubicBezTo>
                <a:cubicBezTo>
                  <a:pt x="15695" y="5242"/>
                  <a:pt x="16784" y="5195"/>
                  <a:pt x="17954" y="5173"/>
                </a:cubicBezTo>
                <a:lnTo>
                  <a:pt x="20082" y="5134"/>
                </a:lnTo>
                <a:lnTo>
                  <a:pt x="20096" y="5300"/>
                </a:lnTo>
                <a:cubicBezTo>
                  <a:pt x="20114" y="5518"/>
                  <a:pt x="20307" y="5700"/>
                  <a:pt x="20453" y="5637"/>
                </a:cubicBezTo>
                <a:cubicBezTo>
                  <a:pt x="20611" y="5569"/>
                  <a:pt x="20622" y="5411"/>
                  <a:pt x="20622" y="3281"/>
                </a:cubicBezTo>
                <a:cubicBezTo>
                  <a:pt x="20622" y="1556"/>
                  <a:pt x="20618" y="1445"/>
                  <a:pt x="20534" y="1301"/>
                </a:cubicBezTo>
                <a:cubicBezTo>
                  <a:pt x="20420" y="1105"/>
                  <a:pt x="20308" y="1106"/>
                  <a:pt x="20160" y="1305"/>
                </a:cubicBezTo>
                <a:cubicBezTo>
                  <a:pt x="20081" y="1412"/>
                  <a:pt x="20043" y="1538"/>
                  <a:pt x="20043" y="1689"/>
                </a:cubicBezTo>
                <a:lnTo>
                  <a:pt x="20043" y="1912"/>
                </a:lnTo>
                <a:lnTo>
                  <a:pt x="17923" y="1912"/>
                </a:lnTo>
                <a:lnTo>
                  <a:pt x="15804" y="1912"/>
                </a:lnTo>
                <a:lnTo>
                  <a:pt x="15804" y="1180"/>
                </a:lnTo>
                <a:cubicBezTo>
                  <a:pt x="15804" y="486"/>
                  <a:pt x="15763" y="185"/>
                  <a:pt x="15652" y="58"/>
                </a:cubicBezTo>
                <a:cubicBezTo>
                  <a:pt x="15611" y="11"/>
                  <a:pt x="15496" y="-6"/>
                  <a:pt x="15386" y="2"/>
                </a:cubicBezTo>
                <a:close/>
                <a:moveTo>
                  <a:pt x="2020" y="7807"/>
                </a:moveTo>
                <a:cubicBezTo>
                  <a:pt x="1904" y="7807"/>
                  <a:pt x="1788" y="7846"/>
                  <a:pt x="1761" y="7892"/>
                </a:cubicBezTo>
                <a:cubicBezTo>
                  <a:pt x="1733" y="7939"/>
                  <a:pt x="1614" y="8007"/>
                  <a:pt x="1495" y="8045"/>
                </a:cubicBezTo>
                <a:cubicBezTo>
                  <a:pt x="1174" y="8145"/>
                  <a:pt x="1070" y="8384"/>
                  <a:pt x="1085" y="8985"/>
                </a:cubicBezTo>
                <a:cubicBezTo>
                  <a:pt x="1098" y="9485"/>
                  <a:pt x="1069" y="9644"/>
                  <a:pt x="962" y="9644"/>
                </a:cubicBezTo>
                <a:cubicBezTo>
                  <a:pt x="818" y="9644"/>
                  <a:pt x="638" y="9878"/>
                  <a:pt x="590" y="10129"/>
                </a:cubicBezTo>
                <a:cubicBezTo>
                  <a:pt x="531" y="10438"/>
                  <a:pt x="581" y="10721"/>
                  <a:pt x="725" y="10895"/>
                </a:cubicBezTo>
                <a:cubicBezTo>
                  <a:pt x="819" y="11007"/>
                  <a:pt x="820" y="11026"/>
                  <a:pt x="755" y="11267"/>
                </a:cubicBezTo>
                <a:cubicBezTo>
                  <a:pt x="718" y="11406"/>
                  <a:pt x="662" y="11657"/>
                  <a:pt x="631" y="11825"/>
                </a:cubicBezTo>
                <a:cubicBezTo>
                  <a:pt x="601" y="11994"/>
                  <a:pt x="553" y="12181"/>
                  <a:pt x="526" y="12240"/>
                </a:cubicBezTo>
                <a:cubicBezTo>
                  <a:pt x="495" y="12307"/>
                  <a:pt x="477" y="12723"/>
                  <a:pt x="478" y="13357"/>
                </a:cubicBezTo>
                <a:cubicBezTo>
                  <a:pt x="479" y="14367"/>
                  <a:pt x="479" y="14369"/>
                  <a:pt x="363" y="14483"/>
                </a:cubicBezTo>
                <a:cubicBezTo>
                  <a:pt x="278" y="14566"/>
                  <a:pt x="214" y="14759"/>
                  <a:pt x="124" y="15194"/>
                </a:cubicBezTo>
                <a:lnTo>
                  <a:pt x="0" y="15790"/>
                </a:lnTo>
                <a:lnTo>
                  <a:pt x="104" y="15957"/>
                </a:lnTo>
                <a:cubicBezTo>
                  <a:pt x="210" y="16128"/>
                  <a:pt x="844" y="16610"/>
                  <a:pt x="962" y="16610"/>
                </a:cubicBezTo>
                <a:cubicBezTo>
                  <a:pt x="1117" y="16610"/>
                  <a:pt x="1155" y="16819"/>
                  <a:pt x="1188" y="17849"/>
                </a:cubicBezTo>
                <a:cubicBezTo>
                  <a:pt x="1206" y="18410"/>
                  <a:pt x="1236" y="18902"/>
                  <a:pt x="1255" y="18945"/>
                </a:cubicBezTo>
                <a:cubicBezTo>
                  <a:pt x="1274" y="18987"/>
                  <a:pt x="1302" y="19280"/>
                  <a:pt x="1317" y="19595"/>
                </a:cubicBezTo>
                <a:cubicBezTo>
                  <a:pt x="1333" y="19911"/>
                  <a:pt x="1358" y="20342"/>
                  <a:pt x="1373" y="20553"/>
                </a:cubicBezTo>
                <a:lnTo>
                  <a:pt x="1401" y="20937"/>
                </a:lnTo>
                <a:lnTo>
                  <a:pt x="1193" y="21032"/>
                </a:lnTo>
                <a:cubicBezTo>
                  <a:pt x="960" y="21139"/>
                  <a:pt x="886" y="21323"/>
                  <a:pt x="1012" y="21481"/>
                </a:cubicBezTo>
                <a:cubicBezTo>
                  <a:pt x="1069" y="21552"/>
                  <a:pt x="1263" y="21588"/>
                  <a:pt x="1458" y="21588"/>
                </a:cubicBezTo>
                <a:cubicBezTo>
                  <a:pt x="1652" y="21588"/>
                  <a:pt x="1846" y="21553"/>
                  <a:pt x="1902" y="21483"/>
                </a:cubicBezTo>
                <a:cubicBezTo>
                  <a:pt x="1965" y="21404"/>
                  <a:pt x="1978" y="21322"/>
                  <a:pt x="1956" y="21138"/>
                </a:cubicBezTo>
                <a:cubicBezTo>
                  <a:pt x="1916" y="20792"/>
                  <a:pt x="2008" y="18074"/>
                  <a:pt x="2071" y="17777"/>
                </a:cubicBezTo>
                <a:cubicBezTo>
                  <a:pt x="2127" y="17506"/>
                  <a:pt x="2194" y="17447"/>
                  <a:pt x="2194" y="17667"/>
                </a:cubicBezTo>
                <a:cubicBezTo>
                  <a:pt x="2194" y="17743"/>
                  <a:pt x="2212" y="17837"/>
                  <a:pt x="2233" y="17877"/>
                </a:cubicBezTo>
                <a:cubicBezTo>
                  <a:pt x="2268" y="17942"/>
                  <a:pt x="2318" y="18784"/>
                  <a:pt x="2401" y="20686"/>
                </a:cubicBezTo>
                <a:cubicBezTo>
                  <a:pt x="2418" y="21091"/>
                  <a:pt x="2453" y="21388"/>
                  <a:pt x="2488" y="21439"/>
                </a:cubicBezTo>
                <a:cubicBezTo>
                  <a:pt x="2552" y="21530"/>
                  <a:pt x="3073" y="21466"/>
                  <a:pt x="3178" y="21355"/>
                </a:cubicBezTo>
                <a:cubicBezTo>
                  <a:pt x="3260" y="21268"/>
                  <a:pt x="3154" y="21050"/>
                  <a:pt x="3029" y="21050"/>
                </a:cubicBezTo>
                <a:cubicBezTo>
                  <a:pt x="2942" y="21050"/>
                  <a:pt x="2940" y="21020"/>
                  <a:pt x="2969" y="20276"/>
                </a:cubicBezTo>
                <a:cubicBezTo>
                  <a:pt x="2985" y="19850"/>
                  <a:pt x="3013" y="19462"/>
                  <a:pt x="3031" y="19415"/>
                </a:cubicBezTo>
                <a:cubicBezTo>
                  <a:pt x="3049" y="19367"/>
                  <a:pt x="3086" y="18639"/>
                  <a:pt x="3112" y="17797"/>
                </a:cubicBezTo>
                <a:cubicBezTo>
                  <a:pt x="3164" y="16125"/>
                  <a:pt x="3113" y="11697"/>
                  <a:pt x="3039" y="11462"/>
                </a:cubicBezTo>
                <a:cubicBezTo>
                  <a:pt x="3016" y="11389"/>
                  <a:pt x="2997" y="11248"/>
                  <a:pt x="2997" y="11148"/>
                </a:cubicBezTo>
                <a:cubicBezTo>
                  <a:pt x="2997" y="10952"/>
                  <a:pt x="2994" y="10955"/>
                  <a:pt x="3547" y="10605"/>
                </a:cubicBezTo>
                <a:cubicBezTo>
                  <a:pt x="3905" y="10379"/>
                  <a:pt x="4046" y="10220"/>
                  <a:pt x="4391" y="9653"/>
                </a:cubicBezTo>
                <a:cubicBezTo>
                  <a:pt x="4532" y="9422"/>
                  <a:pt x="4709" y="9189"/>
                  <a:pt x="4783" y="9135"/>
                </a:cubicBezTo>
                <a:cubicBezTo>
                  <a:pt x="4857" y="9082"/>
                  <a:pt x="4924" y="8994"/>
                  <a:pt x="4932" y="8939"/>
                </a:cubicBezTo>
                <a:cubicBezTo>
                  <a:pt x="4940" y="8885"/>
                  <a:pt x="4968" y="8730"/>
                  <a:pt x="4994" y="8594"/>
                </a:cubicBezTo>
                <a:cubicBezTo>
                  <a:pt x="5089" y="8092"/>
                  <a:pt x="4776" y="8066"/>
                  <a:pt x="4480" y="8552"/>
                </a:cubicBezTo>
                <a:cubicBezTo>
                  <a:pt x="4018" y="9309"/>
                  <a:pt x="3546" y="9627"/>
                  <a:pt x="2829" y="9662"/>
                </a:cubicBezTo>
                <a:cubicBezTo>
                  <a:pt x="2475" y="9680"/>
                  <a:pt x="2420" y="9666"/>
                  <a:pt x="2446" y="9567"/>
                </a:cubicBezTo>
                <a:cubicBezTo>
                  <a:pt x="2463" y="9504"/>
                  <a:pt x="2486" y="9186"/>
                  <a:pt x="2496" y="8859"/>
                </a:cubicBezTo>
                <a:cubicBezTo>
                  <a:pt x="2516" y="8273"/>
                  <a:pt x="2514" y="8264"/>
                  <a:pt x="2373" y="8037"/>
                </a:cubicBezTo>
                <a:cubicBezTo>
                  <a:pt x="2255" y="7849"/>
                  <a:pt x="2191" y="7807"/>
                  <a:pt x="2020" y="7807"/>
                </a:cubicBezTo>
                <a:close/>
                <a:moveTo>
                  <a:pt x="20544" y="8004"/>
                </a:moveTo>
                <a:cubicBezTo>
                  <a:pt x="20239" y="8031"/>
                  <a:pt x="19953" y="8328"/>
                  <a:pt x="19953" y="8707"/>
                </a:cubicBezTo>
                <a:cubicBezTo>
                  <a:pt x="19953" y="9021"/>
                  <a:pt x="20076" y="9686"/>
                  <a:pt x="20154" y="9798"/>
                </a:cubicBezTo>
                <a:cubicBezTo>
                  <a:pt x="20212" y="9881"/>
                  <a:pt x="20205" y="9924"/>
                  <a:pt x="20098" y="10137"/>
                </a:cubicBezTo>
                <a:cubicBezTo>
                  <a:pt x="20031" y="10272"/>
                  <a:pt x="19911" y="10544"/>
                  <a:pt x="19831" y="10741"/>
                </a:cubicBezTo>
                <a:cubicBezTo>
                  <a:pt x="19750" y="10942"/>
                  <a:pt x="19653" y="11097"/>
                  <a:pt x="19608" y="11096"/>
                </a:cubicBezTo>
                <a:cubicBezTo>
                  <a:pt x="19505" y="11094"/>
                  <a:pt x="19099" y="10449"/>
                  <a:pt x="18977" y="10093"/>
                </a:cubicBezTo>
                <a:cubicBezTo>
                  <a:pt x="18827" y="9658"/>
                  <a:pt x="18692" y="9600"/>
                  <a:pt x="18274" y="9795"/>
                </a:cubicBezTo>
                <a:cubicBezTo>
                  <a:pt x="17810" y="10011"/>
                  <a:pt x="17722" y="10092"/>
                  <a:pt x="17722" y="10304"/>
                </a:cubicBezTo>
                <a:lnTo>
                  <a:pt x="17722" y="10479"/>
                </a:lnTo>
                <a:lnTo>
                  <a:pt x="16518" y="10501"/>
                </a:lnTo>
                <a:cubicBezTo>
                  <a:pt x="15334" y="10524"/>
                  <a:pt x="15313" y="10527"/>
                  <a:pt x="15214" y="10699"/>
                </a:cubicBezTo>
                <a:cubicBezTo>
                  <a:pt x="15114" y="10870"/>
                  <a:pt x="15112" y="10906"/>
                  <a:pt x="15112" y="12594"/>
                </a:cubicBezTo>
                <a:cubicBezTo>
                  <a:pt x="15112" y="14029"/>
                  <a:pt x="15101" y="14314"/>
                  <a:pt x="15048" y="14314"/>
                </a:cubicBezTo>
                <a:cubicBezTo>
                  <a:pt x="14866" y="14314"/>
                  <a:pt x="14751" y="14807"/>
                  <a:pt x="14889" y="15002"/>
                </a:cubicBezTo>
                <a:cubicBezTo>
                  <a:pt x="14946" y="15084"/>
                  <a:pt x="14956" y="15499"/>
                  <a:pt x="14956" y="17863"/>
                </a:cubicBezTo>
                <a:cubicBezTo>
                  <a:pt x="14957" y="20583"/>
                  <a:pt x="14959" y="20633"/>
                  <a:pt x="15057" y="20934"/>
                </a:cubicBezTo>
                <a:cubicBezTo>
                  <a:pt x="15123" y="21136"/>
                  <a:pt x="15225" y="21300"/>
                  <a:pt x="15356" y="21413"/>
                </a:cubicBezTo>
                <a:cubicBezTo>
                  <a:pt x="15551" y="21582"/>
                  <a:pt x="15585" y="21585"/>
                  <a:pt x="17131" y="21585"/>
                </a:cubicBezTo>
                <a:cubicBezTo>
                  <a:pt x="18608" y="21585"/>
                  <a:pt x="18718" y="21576"/>
                  <a:pt x="18879" y="21436"/>
                </a:cubicBezTo>
                <a:cubicBezTo>
                  <a:pt x="18973" y="21354"/>
                  <a:pt x="19102" y="21179"/>
                  <a:pt x="19167" y="21047"/>
                </a:cubicBezTo>
                <a:lnTo>
                  <a:pt x="19284" y="20808"/>
                </a:lnTo>
                <a:lnTo>
                  <a:pt x="19289" y="18996"/>
                </a:lnTo>
                <a:cubicBezTo>
                  <a:pt x="19298" y="15290"/>
                  <a:pt x="19300" y="15209"/>
                  <a:pt x="19384" y="15004"/>
                </a:cubicBezTo>
                <a:cubicBezTo>
                  <a:pt x="19489" y="14751"/>
                  <a:pt x="19483" y="14643"/>
                  <a:pt x="19351" y="14346"/>
                </a:cubicBezTo>
                <a:cubicBezTo>
                  <a:pt x="19275" y="14175"/>
                  <a:pt x="19239" y="13997"/>
                  <a:pt x="19239" y="13790"/>
                </a:cubicBezTo>
                <a:cubicBezTo>
                  <a:pt x="19239" y="13307"/>
                  <a:pt x="19269" y="13241"/>
                  <a:pt x="19490" y="13241"/>
                </a:cubicBezTo>
                <a:cubicBezTo>
                  <a:pt x="19668" y="13241"/>
                  <a:pt x="19686" y="13259"/>
                  <a:pt x="19686" y="13428"/>
                </a:cubicBezTo>
                <a:cubicBezTo>
                  <a:pt x="19686" y="13531"/>
                  <a:pt x="19665" y="13637"/>
                  <a:pt x="19641" y="13663"/>
                </a:cubicBezTo>
                <a:cubicBezTo>
                  <a:pt x="19616" y="13689"/>
                  <a:pt x="19595" y="13889"/>
                  <a:pt x="19594" y="14108"/>
                </a:cubicBezTo>
                <a:cubicBezTo>
                  <a:pt x="19593" y="14448"/>
                  <a:pt x="19489" y="15515"/>
                  <a:pt x="19396" y="16150"/>
                </a:cubicBezTo>
                <a:cubicBezTo>
                  <a:pt x="19371" y="16320"/>
                  <a:pt x="19422" y="16611"/>
                  <a:pt x="19545" y="16992"/>
                </a:cubicBezTo>
                <a:cubicBezTo>
                  <a:pt x="19665" y="17365"/>
                  <a:pt x="19686" y="17488"/>
                  <a:pt x="19686" y="17852"/>
                </a:cubicBezTo>
                <a:cubicBezTo>
                  <a:pt x="19685" y="18074"/>
                  <a:pt x="19717" y="18910"/>
                  <a:pt x="19758" y="19710"/>
                </a:cubicBezTo>
                <a:cubicBezTo>
                  <a:pt x="19836" y="21270"/>
                  <a:pt x="19867" y="21434"/>
                  <a:pt x="20083" y="21432"/>
                </a:cubicBezTo>
                <a:cubicBezTo>
                  <a:pt x="20322" y="21429"/>
                  <a:pt x="20327" y="21397"/>
                  <a:pt x="20368" y="19811"/>
                </a:cubicBezTo>
                <a:cubicBezTo>
                  <a:pt x="20389" y="18984"/>
                  <a:pt x="20432" y="18199"/>
                  <a:pt x="20464" y="18030"/>
                </a:cubicBezTo>
                <a:lnTo>
                  <a:pt x="20522" y="17729"/>
                </a:lnTo>
                <a:lnTo>
                  <a:pt x="20556" y="18218"/>
                </a:lnTo>
                <a:cubicBezTo>
                  <a:pt x="20574" y="18488"/>
                  <a:pt x="20606" y="18762"/>
                  <a:pt x="20626" y="18827"/>
                </a:cubicBezTo>
                <a:cubicBezTo>
                  <a:pt x="20646" y="18892"/>
                  <a:pt x="20705" y="19323"/>
                  <a:pt x="20757" y="19787"/>
                </a:cubicBezTo>
                <a:cubicBezTo>
                  <a:pt x="20910" y="21153"/>
                  <a:pt x="20995" y="21433"/>
                  <a:pt x="21261" y="21433"/>
                </a:cubicBezTo>
                <a:cubicBezTo>
                  <a:pt x="21425" y="21433"/>
                  <a:pt x="21485" y="21258"/>
                  <a:pt x="21451" y="20879"/>
                </a:cubicBezTo>
                <a:cubicBezTo>
                  <a:pt x="21396" y="20255"/>
                  <a:pt x="21337" y="18023"/>
                  <a:pt x="21363" y="17542"/>
                </a:cubicBezTo>
                <a:cubicBezTo>
                  <a:pt x="21379" y="17238"/>
                  <a:pt x="21411" y="17045"/>
                  <a:pt x="21450" y="17019"/>
                </a:cubicBezTo>
                <a:cubicBezTo>
                  <a:pt x="21558" y="16948"/>
                  <a:pt x="21599" y="16673"/>
                  <a:pt x="21600" y="15697"/>
                </a:cubicBezTo>
                <a:cubicBezTo>
                  <a:pt x="21600" y="15371"/>
                  <a:pt x="21595" y="14967"/>
                  <a:pt x="21587" y="14468"/>
                </a:cubicBezTo>
                <a:cubicBezTo>
                  <a:pt x="21557" y="12501"/>
                  <a:pt x="21498" y="11190"/>
                  <a:pt x="21426" y="10907"/>
                </a:cubicBezTo>
                <a:cubicBezTo>
                  <a:pt x="21404" y="10822"/>
                  <a:pt x="21373" y="10672"/>
                  <a:pt x="21357" y="10571"/>
                </a:cubicBezTo>
                <a:cubicBezTo>
                  <a:pt x="21340" y="10470"/>
                  <a:pt x="21245" y="10258"/>
                  <a:pt x="21146" y="10101"/>
                </a:cubicBezTo>
                <a:cubicBezTo>
                  <a:pt x="20966" y="9816"/>
                  <a:pt x="20965" y="9813"/>
                  <a:pt x="21014" y="9480"/>
                </a:cubicBezTo>
                <a:cubicBezTo>
                  <a:pt x="21085" y="8998"/>
                  <a:pt x="21117" y="8395"/>
                  <a:pt x="21077" y="8287"/>
                </a:cubicBezTo>
                <a:cubicBezTo>
                  <a:pt x="21058" y="8236"/>
                  <a:pt x="20954" y="8140"/>
                  <a:pt x="20845" y="8075"/>
                </a:cubicBezTo>
                <a:cubicBezTo>
                  <a:pt x="20749" y="8016"/>
                  <a:pt x="20646" y="7995"/>
                  <a:pt x="20544" y="8004"/>
                </a:cubicBezTo>
                <a:close/>
                <a:moveTo>
                  <a:pt x="11517" y="10684"/>
                </a:moveTo>
                <a:cubicBezTo>
                  <a:pt x="11431" y="10682"/>
                  <a:pt x="11360" y="10734"/>
                  <a:pt x="11291" y="10840"/>
                </a:cubicBezTo>
                <a:cubicBezTo>
                  <a:pt x="11199" y="10983"/>
                  <a:pt x="11124" y="12517"/>
                  <a:pt x="11202" y="12652"/>
                </a:cubicBezTo>
                <a:cubicBezTo>
                  <a:pt x="11290" y="12803"/>
                  <a:pt x="11255" y="12922"/>
                  <a:pt x="11107" y="12976"/>
                </a:cubicBezTo>
                <a:cubicBezTo>
                  <a:pt x="10801" y="13089"/>
                  <a:pt x="10675" y="13254"/>
                  <a:pt x="10382" y="13919"/>
                </a:cubicBezTo>
                <a:lnTo>
                  <a:pt x="10203" y="14325"/>
                </a:lnTo>
                <a:lnTo>
                  <a:pt x="10192" y="13955"/>
                </a:lnTo>
                <a:cubicBezTo>
                  <a:pt x="10185" y="13752"/>
                  <a:pt x="10162" y="13517"/>
                  <a:pt x="10142" y="13433"/>
                </a:cubicBezTo>
                <a:cubicBezTo>
                  <a:pt x="10121" y="13349"/>
                  <a:pt x="10079" y="13142"/>
                  <a:pt x="10049" y="12973"/>
                </a:cubicBezTo>
                <a:cubicBezTo>
                  <a:pt x="9926" y="12296"/>
                  <a:pt x="9630" y="11790"/>
                  <a:pt x="9177" y="11481"/>
                </a:cubicBezTo>
                <a:cubicBezTo>
                  <a:pt x="9030" y="11380"/>
                  <a:pt x="8883" y="11236"/>
                  <a:pt x="8851" y="11160"/>
                </a:cubicBezTo>
                <a:cubicBezTo>
                  <a:pt x="8808" y="11059"/>
                  <a:pt x="8734" y="11023"/>
                  <a:pt x="8574" y="11023"/>
                </a:cubicBezTo>
                <a:cubicBezTo>
                  <a:pt x="8389" y="11023"/>
                  <a:pt x="8342" y="11053"/>
                  <a:pt x="8280" y="11214"/>
                </a:cubicBezTo>
                <a:cubicBezTo>
                  <a:pt x="8240" y="11319"/>
                  <a:pt x="8185" y="11405"/>
                  <a:pt x="8157" y="11405"/>
                </a:cubicBezTo>
                <a:cubicBezTo>
                  <a:pt x="8037" y="11407"/>
                  <a:pt x="7646" y="11787"/>
                  <a:pt x="7476" y="12067"/>
                </a:cubicBezTo>
                <a:cubicBezTo>
                  <a:pt x="7145" y="12612"/>
                  <a:pt x="7089" y="12894"/>
                  <a:pt x="7068" y="14156"/>
                </a:cubicBezTo>
                <a:cubicBezTo>
                  <a:pt x="7050" y="15213"/>
                  <a:pt x="7045" y="15266"/>
                  <a:pt x="6942" y="15405"/>
                </a:cubicBezTo>
                <a:cubicBezTo>
                  <a:pt x="6805" y="15590"/>
                  <a:pt x="6806" y="15772"/>
                  <a:pt x="6946" y="15998"/>
                </a:cubicBezTo>
                <a:lnTo>
                  <a:pt x="7058" y="16177"/>
                </a:lnTo>
                <a:lnTo>
                  <a:pt x="7058" y="18154"/>
                </a:lnTo>
                <a:cubicBezTo>
                  <a:pt x="7058" y="19386"/>
                  <a:pt x="7041" y="20132"/>
                  <a:pt x="7014" y="20132"/>
                </a:cubicBezTo>
                <a:cubicBezTo>
                  <a:pt x="6943" y="20132"/>
                  <a:pt x="6835" y="20564"/>
                  <a:pt x="6835" y="20847"/>
                </a:cubicBezTo>
                <a:cubicBezTo>
                  <a:pt x="6835" y="21032"/>
                  <a:pt x="6873" y="21180"/>
                  <a:pt x="6963" y="21346"/>
                </a:cubicBezTo>
                <a:lnTo>
                  <a:pt x="7091" y="21582"/>
                </a:lnTo>
                <a:lnTo>
                  <a:pt x="8371" y="21579"/>
                </a:lnTo>
                <a:cubicBezTo>
                  <a:pt x="9354" y="21577"/>
                  <a:pt x="9691" y="21551"/>
                  <a:pt x="9828" y="21468"/>
                </a:cubicBezTo>
                <a:cubicBezTo>
                  <a:pt x="10161" y="21267"/>
                  <a:pt x="10412" y="21249"/>
                  <a:pt x="10606" y="21413"/>
                </a:cubicBezTo>
                <a:cubicBezTo>
                  <a:pt x="10770" y="21551"/>
                  <a:pt x="10894" y="21564"/>
                  <a:pt x="12225" y="21575"/>
                </a:cubicBezTo>
                <a:cubicBezTo>
                  <a:pt x="13916" y="21588"/>
                  <a:pt x="13900" y="21594"/>
                  <a:pt x="13943" y="20974"/>
                </a:cubicBezTo>
                <a:cubicBezTo>
                  <a:pt x="13972" y="20553"/>
                  <a:pt x="13936" y="20299"/>
                  <a:pt x="13823" y="20138"/>
                </a:cubicBezTo>
                <a:cubicBezTo>
                  <a:pt x="13768" y="20060"/>
                  <a:pt x="13751" y="19893"/>
                  <a:pt x="13751" y="19439"/>
                </a:cubicBezTo>
                <a:cubicBezTo>
                  <a:pt x="13751" y="18914"/>
                  <a:pt x="13765" y="18814"/>
                  <a:pt x="13862" y="18615"/>
                </a:cubicBezTo>
                <a:cubicBezTo>
                  <a:pt x="13962" y="18411"/>
                  <a:pt x="13968" y="18362"/>
                  <a:pt x="13923" y="18131"/>
                </a:cubicBezTo>
                <a:cubicBezTo>
                  <a:pt x="13895" y="17989"/>
                  <a:pt x="13857" y="17839"/>
                  <a:pt x="13839" y="17797"/>
                </a:cubicBezTo>
                <a:cubicBezTo>
                  <a:pt x="13822" y="17755"/>
                  <a:pt x="13795" y="17402"/>
                  <a:pt x="13780" y="17012"/>
                </a:cubicBezTo>
                <a:cubicBezTo>
                  <a:pt x="13747" y="16179"/>
                  <a:pt x="13675" y="15841"/>
                  <a:pt x="13442" y="15424"/>
                </a:cubicBezTo>
                <a:cubicBezTo>
                  <a:pt x="13347" y="15256"/>
                  <a:pt x="13166" y="14773"/>
                  <a:pt x="13039" y="14352"/>
                </a:cubicBezTo>
                <a:cubicBezTo>
                  <a:pt x="12913" y="13931"/>
                  <a:pt x="12755" y="13506"/>
                  <a:pt x="12689" y="13409"/>
                </a:cubicBezTo>
                <a:cubicBezTo>
                  <a:pt x="12293" y="12825"/>
                  <a:pt x="12289" y="12814"/>
                  <a:pt x="12271" y="12225"/>
                </a:cubicBezTo>
                <a:cubicBezTo>
                  <a:pt x="12247" y="11441"/>
                  <a:pt x="12143" y="11116"/>
                  <a:pt x="11832" y="10851"/>
                </a:cubicBezTo>
                <a:cubicBezTo>
                  <a:pt x="11704" y="10741"/>
                  <a:pt x="11603" y="10685"/>
                  <a:pt x="11517" y="10684"/>
                </a:cubicBezTo>
                <a:close/>
                <a:moveTo>
                  <a:pt x="4786" y="12677"/>
                </a:moveTo>
                <a:lnTo>
                  <a:pt x="3876" y="12680"/>
                </a:lnTo>
                <a:lnTo>
                  <a:pt x="3771" y="12903"/>
                </a:lnTo>
                <a:cubicBezTo>
                  <a:pt x="3652" y="13158"/>
                  <a:pt x="3634" y="13582"/>
                  <a:pt x="3733" y="13806"/>
                </a:cubicBezTo>
                <a:cubicBezTo>
                  <a:pt x="3790" y="13937"/>
                  <a:pt x="3783" y="13967"/>
                  <a:pt x="3657" y="14114"/>
                </a:cubicBezTo>
                <a:cubicBezTo>
                  <a:pt x="3356" y="14465"/>
                  <a:pt x="3336" y="14573"/>
                  <a:pt x="3298" y="16060"/>
                </a:cubicBezTo>
                <a:cubicBezTo>
                  <a:pt x="3255" y="17752"/>
                  <a:pt x="3298" y="20313"/>
                  <a:pt x="3375" y="20633"/>
                </a:cubicBezTo>
                <a:cubicBezTo>
                  <a:pt x="3455" y="20963"/>
                  <a:pt x="3655" y="21277"/>
                  <a:pt x="3890" y="21439"/>
                </a:cubicBezTo>
                <a:cubicBezTo>
                  <a:pt x="4053" y="21552"/>
                  <a:pt x="4222" y="21579"/>
                  <a:pt x="4786" y="21582"/>
                </a:cubicBezTo>
                <a:cubicBezTo>
                  <a:pt x="5205" y="21585"/>
                  <a:pt x="5543" y="21550"/>
                  <a:pt x="5635" y="21496"/>
                </a:cubicBezTo>
                <a:cubicBezTo>
                  <a:pt x="5879" y="21353"/>
                  <a:pt x="6079" y="21083"/>
                  <a:pt x="6204" y="20730"/>
                </a:cubicBezTo>
                <a:lnTo>
                  <a:pt x="6321" y="20400"/>
                </a:lnTo>
                <a:lnTo>
                  <a:pt x="6334" y="17758"/>
                </a:lnTo>
                <a:cubicBezTo>
                  <a:pt x="6347" y="14790"/>
                  <a:pt x="6338" y="14675"/>
                  <a:pt x="6041" y="14228"/>
                </a:cubicBezTo>
                <a:cubicBezTo>
                  <a:pt x="5878" y="13983"/>
                  <a:pt x="5878" y="13981"/>
                  <a:pt x="5892" y="13427"/>
                </a:cubicBezTo>
                <a:cubicBezTo>
                  <a:pt x="5910" y="12662"/>
                  <a:pt x="5928" y="12674"/>
                  <a:pt x="4786" y="12677"/>
                </a:cubicBezTo>
                <a:close/>
                <a:moveTo>
                  <a:pt x="10652" y="15308"/>
                </a:moveTo>
                <a:cubicBezTo>
                  <a:pt x="10659" y="15308"/>
                  <a:pt x="10663" y="15618"/>
                  <a:pt x="10658" y="15997"/>
                </a:cubicBezTo>
                <a:lnTo>
                  <a:pt x="10649" y="16685"/>
                </a:lnTo>
                <a:lnTo>
                  <a:pt x="10438" y="16687"/>
                </a:lnTo>
                <a:lnTo>
                  <a:pt x="10226" y="16687"/>
                </a:lnTo>
                <a:lnTo>
                  <a:pt x="10226" y="16155"/>
                </a:lnTo>
                <a:lnTo>
                  <a:pt x="10226" y="15622"/>
                </a:lnTo>
                <a:lnTo>
                  <a:pt x="10432" y="15465"/>
                </a:lnTo>
                <a:cubicBezTo>
                  <a:pt x="10546" y="15379"/>
                  <a:pt x="10644" y="15308"/>
                  <a:pt x="10652" y="15308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Стратегия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Стратегия</a:t>
            </a:r>
          </a:p>
        </p:txBody>
      </p:sp>
      <p:sp>
        <p:nvSpPr>
          <p:cNvPr id="246" name="SWOT-анализ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SWOT-анализ</a:t>
            </a:r>
          </a:p>
        </p:txBody>
      </p:sp>
      <p:graphicFrame>
        <p:nvGraphicFramePr>
          <p:cNvPr id="247" name="Tаблица 1"/>
          <p:cNvGraphicFramePr/>
          <p:nvPr/>
        </p:nvGraphicFramePr>
        <p:xfrm>
          <a:off x="2201615" y="3812026"/>
          <a:ext cx="19993470" cy="902555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4995192"/>
                <a:gridCol w="4995192"/>
                <a:gridCol w="4995192"/>
                <a:gridCol w="4995192"/>
              </a:tblGrid>
              <a:tr h="225321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S (Сильные стороны)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W (Слабые стороны)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>
                          <a:solidFill>
                            <a:srgbClr val="479FC3"/>
                          </a:solidFill>
                        </a:defRPr>
                      </a:pPr>
                      <a:r>
                        <a:t>O (</a:t>
                      </a:r>
                      <a:r>
                        <a:rPr sz="3600"/>
                        <a:t>Возможности</a:t>
                      </a:r>
                      <a:r>
                        <a:t>)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T (Угозы)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2253212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Уникальность молекулы и механизма действия препарата ОФ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Отсутствие узнаваемости бренда ОФ в Турции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Быстрорастущий рынок биопрепаратов в онкологии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Волатильность курса лиры к доллары США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2253212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Ценовое преимущество за счет локального призводства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Потребность в инвестициях для проведения локальных КИ и регистрации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Большой потенциал увеличения доли государственного возмещения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Бюрократические сложности регистрации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2253212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Надежный местный партнер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Риски некачественного трансфера технологий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Относительно низкий уровень проникновения иммуноонкологических препаратов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Усиление ценового давления со стороны государственного регулятора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248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6041" y="309091"/>
            <a:ext cx="1703155" cy="16736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Стратегия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Стратегия</a:t>
            </a:r>
          </a:p>
        </p:txBody>
      </p:sp>
      <p:sp>
        <p:nvSpPr>
          <p:cNvPr id="251" name="Ценообразование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Ценообразование</a:t>
            </a:r>
          </a:p>
        </p:txBody>
      </p:sp>
      <p:sp>
        <p:nvSpPr>
          <p:cNvPr id="252" name="На основании анализа цен конкурентов (данные IQVIA Turkey, прайс-листы госпитальных закупок, тендерные предложения), оптимальная цена на Реналокс на условиях ex-factory составит $1100 за упаковку, что на 15% ниже текущей цены основного конкурента Авелума"/>
          <p:cNvSpPr txBox="1"/>
          <p:nvPr/>
        </p:nvSpPr>
        <p:spPr>
          <a:xfrm>
            <a:off x="1074553" y="4097579"/>
            <a:ext cx="16466288" cy="8926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228600">
              <a:buSzPct val="100000"/>
              <a:buBlip>
                <a:blip r:embed="rId2"/>
              </a:buBlip>
              <a:defRPr b="1" sz="4500">
                <a:solidFill>
                  <a:srgbClr val="0F3065"/>
                </a:solidFill>
              </a:defRPr>
            </a:pPr>
            <a:r>
              <a:t> На основании анализа цен конкурентов (данные IQVIA Turkey, прайс-листы госпитальных закупок, тендерные предложения), оптимальная цена на Реналокс на условиях ex-factory составит </a:t>
            </a:r>
            <a:r>
              <a:rPr>
                <a:solidFill>
                  <a:srgbClr val="479FC3"/>
                </a:solidFill>
              </a:rPr>
              <a:t>$1100 </a:t>
            </a:r>
            <a:r>
              <a:t>за упаковку, что на </a:t>
            </a:r>
            <a:r>
              <a:rPr>
                <a:solidFill>
                  <a:srgbClr val="479FC3"/>
                </a:solidFill>
              </a:rPr>
              <a:t>15% ниже</a:t>
            </a:r>
            <a:r>
              <a:t> текущей цены основного конкурента Авелума/авелумаб.</a:t>
            </a:r>
          </a:p>
          <a:p>
            <a:pPr marL="228600" indent="-228600">
              <a:buSzPct val="100000"/>
              <a:buBlip>
                <a:blip r:embed="rId2"/>
              </a:buBlip>
              <a:defRPr b="1" sz="4500">
                <a:solidFill>
                  <a:srgbClr val="0F3065"/>
                </a:solidFill>
              </a:defRPr>
            </a:pPr>
            <a:r>
              <a:t> При этом данный уровень цен все еще на </a:t>
            </a:r>
            <a:r>
              <a:rPr>
                <a:solidFill>
                  <a:srgbClr val="479FC3"/>
                </a:solidFill>
              </a:rPr>
              <a:t>70%</a:t>
            </a:r>
            <a:r>
              <a:t> превосходит средневзвешенный уровень цен по рынку и позволяет позиционировать Реналокс в премиальном сегменте.</a:t>
            </a:r>
          </a:p>
        </p:txBody>
      </p:sp>
      <p:pic>
        <p:nvPicPr>
          <p:cNvPr id="253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6041" y="309091"/>
            <a:ext cx="1703155" cy="1673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9740000">
            <a:off x="20084770" y="8650306"/>
            <a:ext cx="7489074" cy="7359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Для пациентов с метастатическим почечно-клеточным раком препарат Реналокс обеспечивает увеличение медианы общей выживаемости на 6 месяцев (с 18 до 24 мес.) и снижение риска прогрессирования на 30% по сравнению со стандартом терапии ниволумабом."/>
          <p:cNvSpPr txBox="1"/>
          <p:nvPr>
            <p:ph type="body" sz="half" idx="1"/>
          </p:nvPr>
        </p:nvSpPr>
        <p:spPr>
          <a:xfrm>
            <a:off x="792041" y="3534714"/>
            <a:ext cx="21971001" cy="3592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0E3065"/>
                </a:solidFill>
              </a:defRPr>
            </a:pPr>
            <a:r>
              <a:t>Для пациентов с метастатическим почечно-клеточным раком препарат Реналокс обеспечивает увеличение медианы общей выживаемости на </a:t>
            </a:r>
            <a:r>
              <a:rPr>
                <a:solidFill>
                  <a:srgbClr val="479FC3"/>
                </a:solidFill>
              </a:rPr>
              <a:t>6 месяцев</a:t>
            </a:r>
            <a:r>
              <a:t> (с 18 до 24 мес.) и снижение риска прогрессирования на 30% по сравнению со стандартом терапии ниволумабом.</a:t>
            </a:r>
          </a:p>
        </p:txBody>
      </p:sp>
      <p:sp>
        <p:nvSpPr>
          <p:cNvPr id="257" name="Продукт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Продукт</a:t>
            </a:r>
          </a:p>
        </p:txBody>
      </p:sp>
      <p:sp>
        <p:nvSpPr>
          <p:cNvPr id="258" name="Ценностное предложение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Ценностное предложение</a:t>
            </a:r>
          </a:p>
        </p:txBody>
      </p:sp>
      <p:sp>
        <p:nvSpPr>
          <p:cNvPr id="259" name="Увеличение продолжительности и качества жизни пациентов.…"/>
          <p:cNvSpPr txBox="1"/>
          <p:nvPr/>
        </p:nvSpPr>
        <p:spPr>
          <a:xfrm>
            <a:off x="792041" y="8150904"/>
            <a:ext cx="21971001" cy="8695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>
              <a:buSzPct val="100000"/>
              <a:buBlip>
                <a:blip r:embed="rId2"/>
              </a:buBlip>
              <a:defRPr b="1">
                <a:solidFill>
                  <a:srgbClr val="0E3065"/>
                </a:solidFill>
              </a:defRPr>
            </a:pPr>
            <a:r>
              <a:t> Увеличение продолжительности и качества жизни пациентов.</a:t>
            </a:r>
          </a:p>
          <a:p>
            <a:pPr marL="609600" indent="-609600">
              <a:buSzPct val="100000"/>
              <a:buBlip>
                <a:blip r:embed="rId2"/>
              </a:buBlip>
              <a:defRPr b="1">
                <a:solidFill>
                  <a:srgbClr val="0E3065"/>
                </a:solidFill>
              </a:defRPr>
            </a:pPr>
            <a:r>
              <a:t> Удобство применения, возможность амбулаторного введения.</a:t>
            </a:r>
          </a:p>
          <a:p>
            <a:pPr marL="609600" indent="-609600">
              <a:buSzPct val="100000"/>
              <a:buBlip>
                <a:blip r:embed="rId2"/>
              </a:buBlip>
              <a:defRPr b="1">
                <a:solidFill>
                  <a:srgbClr val="0E3065"/>
                </a:solidFill>
              </a:defRPr>
            </a:pPr>
            <a:r>
              <a:t> Потенциал комбинированного применения с таргетной терапией и другими ИО-препаратами.</a:t>
            </a:r>
          </a:p>
          <a:p>
            <a:pPr marL="609600" indent="-609600">
              <a:buSzPct val="100000"/>
              <a:buBlip>
                <a:blip r:embed="rId2"/>
              </a:buBlip>
              <a:defRPr b="1">
                <a:solidFill>
                  <a:srgbClr val="0E3065"/>
                </a:solidFill>
              </a:defRPr>
            </a:pPr>
            <a:r>
              <a:t> Управляемый профиль НЯ, низкая частота отмены терапии.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Закругленный прямоугольник"/>
          <p:cNvSpPr/>
          <p:nvPr/>
        </p:nvSpPr>
        <p:spPr>
          <a:xfrm>
            <a:off x="1572524" y="5654555"/>
            <a:ext cx="8903403" cy="7205001"/>
          </a:xfrm>
          <a:prstGeom prst="roundRect">
            <a:avLst>
              <a:gd name="adj" fmla="val 13941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2" name="Продукт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Продукт</a:t>
            </a:r>
          </a:p>
        </p:txBody>
      </p:sp>
      <p:sp>
        <p:nvSpPr>
          <p:cNvPr id="263" name="Ключевые преимущества Реналокса для врачей:"/>
          <p:cNvSpPr txBox="1"/>
          <p:nvPr/>
        </p:nvSpPr>
        <p:spPr>
          <a:xfrm>
            <a:off x="1206500" y="3697993"/>
            <a:ext cx="21971000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Ключевые преимущества Реналокса для врачей:</a:t>
            </a:r>
          </a:p>
        </p:txBody>
      </p:sp>
      <p:sp>
        <p:nvSpPr>
          <p:cNvPr id="264" name="Увеличение продолжительности и качества жизни пациентов.…"/>
          <p:cNvSpPr txBox="1"/>
          <p:nvPr/>
        </p:nvSpPr>
        <p:spPr>
          <a:xfrm>
            <a:off x="2198215" y="6173070"/>
            <a:ext cx="7652021" cy="6505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228600">
              <a:buSzPct val="80000"/>
              <a:buBlip>
                <a:blip r:embed="rId2"/>
              </a:buBlip>
              <a:defRPr b="1" sz="4500">
                <a:solidFill>
                  <a:srgbClr val="103064"/>
                </a:solidFill>
              </a:defRPr>
            </a:pPr>
            <a:r>
              <a:t> Увеличение продолжительности и качества жизни пациентов.</a:t>
            </a:r>
          </a:p>
          <a:p>
            <a:pPr marL="228600" indent="-228600">
              <a:buSzPct val="80000"/>
              <a:buBlip>
                <a:blip r:embed="rId2"/>
              </a:buBlip>
              <a:defRPr b="1" sz="4500">
                <a:solidFill>
                  <a:srgbClr val="103064"/>
                </a:solidFill>
              </a:defRPr>
            </a:pPr>
            <a:r>
              <a:t> Удобство применения, возможность амбулаторного введения.</a:t>
            </a:r>
          </a:p>
        </p:txBody>
      </p:sp>
      <p:pic>
        <p:nvPicPr>
          <p:cNvPr id="265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6041" y="309091"/>
            <a:ext cx="1703155" cy="1673621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Закругленный прямоугольник"/>
          <p:cNvSpPr/>
          <p:nvPr/>
        </p:nvSpPr>
        <p:spPr>
          <a:xfrm>
            <a:off x="13465553" y="5654555"/>
            <a:ext cx="8903402" cy="7205001"/>
          </a:xfrm>
          <a:prstGeom prst="roundRect">
            <a:avLst>
              <a:gd name="adj" fmla="val 13941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7" name="Потенциал комбинированного применения с таргетной терапией и другими ИО-препаратами.…"/>
          <p:cNvSpPr txBox="1"/>
          <p:nvPr/>
        </p:nvSpPr>
        <p:spPr>
          <a:xfrm>
            <a:off x="14091243" y="6173070"/>
            <a:ext cx="7652021" cy="6505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228600">
              <a:buSzPct val="80000"/>
              <a:buBlip>
                <a:blip r:embed="rId2"/>
              </a:buBlip>
              <a:defRPr b="1" sz="4500">
                <a:solidFill>
                  <a:srgbClr val="103064"/>
                </a:solidFill>
              </a:defRPr>
            </a:pPr>
            <a:r>
              <a:t> Потенциал комбинированного применения с таргетной терапией и другими ИО-препаратами.</a:t>
            </a:r>
          </a:p>
          <a:p>
            <a:pPr marL="228600" indent="-228600">
              <a:buSzPct val="80000"/>
              <a:buBlip>
                <a:blip r:embed="rId2"/>
              </a:buBlip>
              <a:defRPr b="1" sz="4500">
                <a:solidFill>
                  <a:srgbClr val="103064"/>
                </a:solidFill>
              </a:defRPr>
            </a:pPr>
            <a:r>
              <a:t> Управляемый профиль НЯ, низкая частота отмены терапии.</a:t>
            </a:r>
          </a:p>
        </p:txBody>
      </p:sp>
      <p:sp>
        <p:nvSpPr>
          <p:cNvPr id="268" name="Ценностное предложение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Ценностное предложение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Закругленный прямоугольник"/>
          <p:cNvSpPr/>
          <p:nvPr/>
        </p:nvSpPr>
        <p:spPr>
          <a:xfrm>
            <a:off x="11578496" y="9073082"/>
            <a:ext cx="10564206" cy="3689926"/>
          </a:xfrm>
          <a:prstGeom prst="roundRect">
            <a:avLst>
              <a:gd name="adj" fmla="val 27222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1" name="Закругленный прямоугольник"/>
          <p:cNvSpPr/>
          <p:nvPr/>
        </p:nvSpPr>
        <p:spPr>
          <a:xfrm>
            <a:off x="2241297" y="6379804"/>
            <a:ext cx="8903403" cy="5443910"/>
          </a:xfrm>
          <a:prstGeom prst="roundRect">
            <a:avLst>
              <a:gd name="adj" fmla="val 18451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2" name="Продукт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Продукт</a:t>
            </a:r>
          </a:p>
        </p:txBody>
      </p:sp>
      <p:sp>
        <p:nvSpPr>
          <p:cNvPr id="273" name="Ценность для организаторов здравоохранения и плательщиков:"/>
          <p:cNvSpPr txBox="1"/>
          <p:nvPr/>
        </p:nvSpPr>
        <p:spPr>
          <a:xfrm>
            <a:off x="1206500" y="3697993"/>
            <a:ext cx="21971000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00735">
              <a:lnSpc>
                <a:spcPct val="100000"/>
              </a:lnSpc>
              <a:spcBef>
                <a:spcPts val="0"/>
              </a:spcBef>
              <a:defRPr b="1" sz="5335">
                <a:solidFill>
                  <a:srgbClr val="479FC3"/>
                </a:solidFill>
              </a:defRPr>
            </a:lvl1pPr>
          </a:lstStyle>
          <a:p>
            <a:pPr/>
            <a:r>
              <a:t>Ценность для организаторов здравоохранения и плательщиков:</a:t>
            </a:r>
          </a:p>
        </p:txBody>
      </p:sp>
      <p:sp>
        <p:nvSpPr>
          <p:cNvPr id="274" name="Снижение прямых медицинских затрат за счет сокращения госпитализаций, амбулаторных посещений, сопутствующей терапии."/>
          <p:cNvSpPr txBox="1"/>
          <p:nvPr/>
        </p:nvSpPr>
        <p:spPr>
          <a:xfrm>
            <a:off x="2866988" y="6898319"/>
            <a:ext cx="7652021" cy="6505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228600" indent="-228600">
              <a:buSzPct val="80000"/>
              <a:buBlip>
                <a:blip r:embed="rId2"/>
              </a:buBlip>
              <a:defRPr b="1" sz="4500">
                <a:solidFill>
                  <a:srgbClr val="103064"/>
                </a:solidFill>
              </a:defRPr>
            </a:lvl1pPr>
          </a:lstStyle>
          <a:p>
            <a:pPr/>
            <a:r>
              <a:t> Снижение прямых медицинских затрат за счет сокращения госпитализаций, амбулаторных посещений, сопутствующей терапии.</a:t>
            </a:r>
          </a:p>
        </p:txBody>
      </p:sp>
      <p:pic>
        <p:nvPicPr>
          <p:cNvPr id="275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6041" y="309091"/>
            <a:ext cx="1703155" cy="1673621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Закругленный прямоугольник"/>
          <p:cNvSpPr/>
          <p:nvPr/>
        </p:nvSpPr>
        <p:spPr>
          <a:xfrm>
            <a:off x="11578496" y="5054773"/>
            <a:ext cx="10564206" cy="3689926"/>
          </a:xfrm>
          <a:prstGeom prst="roundRect">
            <a:avLst>
              <a:gd name="adj" fmla="val 27222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7" name="Улучшение клинических и экономических результатов лечения рака почки в масштабах популяции."/>
          <p:cNvSpPr txBox="1"/>
          <p:nvPr/>
        </p:nvSpPr>
        <p:spPr>
          <a:xfrm>
            <a:off x="12204187" y="5493796"/>
            <a:ext cx="9620701" cy="6505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228600" indent="-228600">
              <a:buSzPct val="80000"/>
              <a:buBlip>
                <a:blip r:embed="rId2"/>
              </a:buBlip>
              <a:defRPr b="1" sz="4500">
                <a:solidFill>
                  <a:srgbClr val="103064"/>
                </a:solidFill>
              </a:defRPr>
            </a:lvl1pPr>
          </a:lstStyle>
          <a:p>
            <a:pPr/>
            <a:r>
              <a:t> Улучшение клинических и экономических результатов лечения рака почки в масштабах популяции.</a:t>
            </a:r>
          </a:p>
        </p:txBody>
      </p:sp>
      <p:sp>
        <p:nvSpPr>
          <p:cNvPr id="278" name="Ценностное предложение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Ценностное предложение</a:t>
            </a:r>
          </a:p>
        </p:txBody>
      </p:sp>
      <p:sp>
        <p:nvSpPr>
          <p:cNvPr id="279" name="Повышение престижа клиник за счет внедрения инновационной терапии мирового уровня."/>
          <p:cNvSpPr txBox="1"/>
          <p:nvPr/>
        </p:nvSpPr>
        <p:spPr>
          <a:xfrm>
            <a:off x="12204187" y="9466053"/>
            <a:ext cx="9508272" cy="6505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228600" indent="-228600">
              <a:buSzPct val="80000"/>
              <a:buBlip>
                <a:blip r:embed="rId2"/>
              </a:buBlip>
              <a:defRPr b="1" sz="4500">
                <a:solidFill>
                  <a:srgbClr val="103064"/>
                </a:solidFill>
              </a:defRPr>
            </a:lvl1pPr>
          </a:lstStyle>
          <a:p>
            <a:pPr/>
            <a:r>
              <a:t> Повышение престижа клиник за счет внедрения инновационной терапии мирового уровня.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Продукт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Продукт</a:t>
            </a:r>
          </a:p>
        </p:txBody>
      </p:sp>
      <p:sp>
        <p:nvSpPr>
          <p:cNvPr id="282" name="Путь пациента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Путь пациента</a:t>
            </a:r>
          </a:p>
        </p:txBody>
      </p:sp>
      <p:sp>
        <p:nvSpPr>
          <p:cNvPr id="283" name="Выявлено, что текущая модель оказания помощи пациентам с мПКР в Турции характеризуется следующими особенностями и болевыми точками:…"/>
          <p:cNvSpPr txBox="1"/>
          <p:nvPr>
            <p:ph type="body" idx="1"/>
          </p:nvPr>
        </p:nvSpPr>
        <p:spPr>
          <a:xfrm>
            <a:off x="792041" y="3534714"/>
            <a:ext cx="21971001" cy="11353930"/>
          </a:xfrm>
          <a:prstGeom prst="rect">
            <a:avLst/>
          </a:prstGeom>
        </p:spPr>
        <p:txBody>
          <a:bodyPr/>
          <a:lstStyle/>
          <a:p>
            <a:pPr marL="0" indent="0" defTabSz="2121354">
              <a:spcBef>
                <a:spcPts val="3900"/>
              </a:spcBef>
              <a:buSzTx/>
              <a:buNone/>
              <a:defRPr b="1" sz="4176">
                <a:solidFill>
                  <a:srgbClr val="0E3065"/>
                </a:solidFill>
              </a:defRPr>
            </a:pPr>
            <a:r>
              <a:t>Выявлено, что текущая модель оказания помощи пациентам с мПКР в Турции характеризуется следующими особенностями и болевыми точками:</a:t>
            </a:r>
          </a:p>
          <a:p>
            <a:pPr marL="729234" indent="-198881" defTabSz="2121354">
              <a:spcBef>
                <a:spcPts val="3900"/>
              </a:spcBef>
              <a:buSzPct val="100000"/>
              <a:buBlip>
                <a:blip r:embed="rId2"/>
              </a:buBlip>
              <a:defRPr b="1" sz="4176">
                <a:solidFill>
                  <a:srgbClr val="0E3065"/>
                </a:solidFill>
              </a:defRPr>
            </a:pPr>
            <a:r>
              <a:t> Низкая выявляемость мПКР на ранних стадиях из-за отсутствия скрининга и настороженности терапевтов → поздняя диагностика, ухудшение прогноза.</a:t>
            </a:r>
          </a:p>
          <a:p>
            <a:pPr marL="729234" indent="-198881" defTabSz="2121354">
              <a:spcBef>
                <a:spcPts val="3900"/>
              </a:spcBef>
              <a:buSzPct val="100000"/>
              <a:buBlip>
                <a:blip r:embed="rId2"/>
              </a:buBlip>
              <a:defRPr b="1" sz="4176">
                <a:solidFill>
                  <a:srgbClr val="0E3065"/>
                </a:solidFill>
              </a:defRPr>
            </a:pPr>
            <a:r>
              <a:t> Пробелы в знаниях онкологов об эффективности новых опций терапии, низкий уровень междисциплинарного взаимодействия → субоптимальный выбор терапии 1-2 линии.</a:t>
            </a:r>
          </a:p>
          <a:p>
            <a:pPr marL="729234" indent="-198881" defTabSz="2121354">
              <a:spcBef>
                <a:spcPts val="3900"/>
              </a:spcBef>
              <a:buSzPct val="100000"/>
              <a:buBlip>
                <a:blip r:embed="rId2"/>
              </a:buBlip>
              <a:defRPr b="1" sz="4176">
                <a:solidFill>
                  <a:srgbClr val="0E3065"/>
                </a:solidFill>
              </a:defRPr>
            </a:pPr>
            <a:r>
              <a:t> Высокая частота госпитализаций для проведения инфузионной терапии, перегрузка коечного фонда и медперсонала → рост расходов, снижение качества жизни пациентов.</a:t>
            </a:r>
          </a:p>
          <a:p>
            <a:pPr marL="729234" indent="-198881" defTabSz="2121354">
              <a:spcBef>
                <a:spcPts val="3900"/>
              </a:spcBef>
              <a:buSzPct val="100000"/>
              <a:buBlip>
                <a:blip r:embed="rId2"/>
              </a:buBlip>
              <a:defRPr b="1" sz="4176">
                <a:solidFill>
                  <a:srgbClr val="0E3065"/>
                </a:solidFill>
              </a:defRPr>
            </a:pPr>
            <a:r>
              <a:t> Ограниченное возмещение дорогостоящих таргетных и ИО-препаратов → высокие расходы пациентов out-of-pocket, низкая приверженность терапии.</a:t>
            </a:r>
          </a:p>
          <a:p>
            <a:pPr marL="0" indent="0" defTabSz="2121354">
              <a:spcBef>
                <a:spcPts val="3900"/>
              </a:spcBef>
              <a:buSzTx/>
              <a:buNone/>
              <a:defRPr b="1" sz="4176">
                <a:solidFill>
                  <a:srgbClr val="0E3065"/>
                </a:solidFill>
              </a:defRPr>
            </a:pPr>
          </a:p>
        </p:txBody>
      </p:sp>
      <p:pic>
        <p:nvPicPr>
          <p:cNvPr id="284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3540000">
            <a:off x="18173655" y="-3069671"/>
            <a:ext cx="7489073" cy="7359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Закругленный прямоугольник"/>
          <p:cNvSpPr/>
          <p:nvPr/>
        </p:nvSpPr>
        <p:spPr>
          <a:xfrm>
            <a:off x="823791" y="10973045"/>
            <a:ext cx="21907501" cy="2248494"/>
          </a:xfrm>
          <a:prstGeom prst="roundRect">
            <a:avLst>
              <a:gd name="adj" fmla="val 45108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7" name="Закругленный прямоугольник"/>
          <p:cNvSpPr/>
          <p:nvPr/>
        </p:nvSpPr>
        <p:spPr>
          <a:xfrm>
            <a:off x="823791" y="8353399"/>
            <a:ext cx="21907501" cy="2248494"/>
          </a:xfrm>
          <a:prstGeom prst="roundRect">
            <a:avLst>
              <a:gd name="adj" fmla="val 45108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8" name="Закругленный прямоугольник"/>
          <p:cNvSpPr/>
          <p:nvPr/>
        </p:nvSpPr>
        <p:spPr>
          <a:xfrm>
            <a:off x="823791" y="5733753"/>
            <a:ext cx="21907501" cy="2248494"/>
          </a:xfrm>
          <a:prstGeom prst="roundRect">
            <a:avLst>
              <a:gd name="adj" fmla="val 45108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9" name="Продукт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Продукт</a:t>
            </a:r>
          </a:p>
        </p:txBody>
      </p:sp>
      <p:sp>
        <p:nvSpPr>
          <p:cNvPr id="290" name="Путь пациента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Путь пациента</a:t>
            </a:r>
          </a:p>
        </p:txBody>
      </p:sp>
      <p:sp>
        <p:nvSpPr>
          <p:cNvPr id="291" name="Для построения оптимального пути пациента с Реналоксом предлагается перепроектировать процесс оказания помощи:…"/>
          <p:cNvSpPr txBox="1"/>
          <p:nvPr>
            <p:ph type="body" idx="1"/>
          </p:nvPr>
        </p:nvSpPr>
        <p:spPr>
          <a:xfrm>
            <a:off x="792041" y="3603790"/>
            <a:ext cx="21971001" cy="1135393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7400"/>
              </a:spcBef>
              <a:buSzTx/>
              <a:buNone/>
              <a:defRPr b="1" sz="4200">
                <a:solidFill>
                  <a:srgbClr val="0E3065"/>
                </a:solidFill>
              </a:defRPr>
            </a:pPr>
            <a:r>
              <a:t>Для построения оптимального пути пациента с Реналоксом предлагается перепроектировать процесс оказания помощи:</a:t>
            </a:r>
          </a:p>
          <a:p>
            <a:pPr marL="838200" indent="-228600">
              <a:spcBef>
                <a:spcPts val="7400"/>
              </a:spcBef>
              <a:buSzPct val="100000"/>
              <a:buBlip>
                <a:blip r:embed="rId2"/>
              </a:buBlip>
              <a:defRPr b="1" sz="4200">
                <a:solidFill>
                  <a:srgbClr val="0E3065"/>
                </a:solidFill>
              </a:defRPr>
            </a:pPr>
            <a:r>
              <a:t> Повысить онконастороженность и раннюю диагностику мПКР за счет программ обучения терапевтов, создания центров компетенций на базе университетских клиник.</a:t>
            </a:r>
          </a:p>
          <a:p>
            <a:pPr marL="838200" indent="-228600">
              <a:spcBef>
                <a:spcPts val="7400"/>
              </a:spcBef>
              <a:buSzPct val="100000"/>
              <a:buBlip>
                <a:blip r:embed="rId2"/>
              </a:buBlip>
              <a:defRPr b="1" sz="4200">
                <a:solidFill>
                  <a:srgbClr val="0E3065"/>
                </a:solidFill>
              </a:defRPr>
            </a:pPr>
            <a:r>
              <a:t> Стандартизировать алгоритмы выбора терапии 1-2 линии мПКР на основе международных и локальных гайдлайнов с фокусом на комбинированном применении ИО и таргетной терапии.</a:t>
            </a:r>
          </a:p>
          <a:p>
            <a:pPr marL="838200" indent="-228600">
              <a:spcBef>
                <a:spcPts val="7400"/>
              </a:spcBef>
              <a:buSzPct val="100000"/>
              <a:buBlip>
                <a:blip r:embed="rId2"/>
              </a:buBlip>
              <a:defRPr b="1" sz="4200">
                <a:solidFill>
                  <a:srgbClr val="0E3065"/>
                </a:solidFill>
              </a:defRPr>
            </a:pPr>
            <a:r>
              <a:t> Оптимизировать маршрутизацию пациентов с приоритетом амбулаторного введения Реналокса, дистанционного мониторинга состояния, домашней сопроводительной терапии.</a:t>
            </a:r>
          </a:p>
        </p:txBody>
      </p:sp>
      <p:pic>
        <p:nvPicPr>
          <p:cNvPr id="292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">
            <a:off x="19255854" y="-3530181"/>
            <a:ext cx="7489073" cy="7359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Продукт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Продукт</a:t>
            </a:r>
          </a:p>
        </p:txBody>
      </p:sp>
      <p:sp>
        <p:nvSpPr>
          <p:cNvPr id="295" name="Готовность платить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Готовность платить</a:t>
            </a:r>
          </a:p>
        </p:txBody>
      </p:sp>
      <p:sp>
        <p:nvSpPr>
          <p:cNvPr id="296" name="Текущее состояние рынка лекарств в Турции…"/>
          <p:cNvSpPr txBox="1"/>
          <p:nvPr>
            <p:ph type="body" idx="1"/>
          </p:nvPr>
        </p:nvSpPr>
        <p:spPr>
          <a:xfrm>
            <a:off x="792041" y="3534714"/>
            <a:ext cx="22192441" cy="11353930"/>
          </a:xfrm>
          <a:prstGeom prst="rect">
            <a:avLst/>
          </a:prstGeom>
        </p:spPr>
        <p:txBody>
          <a:bodyPr/>
          <a:lstStyle/>
          <a:p>
            <a:pPr marL="0" indent="0" defTabSz="2023821">
              <a:spcBef>
                <a:spcPts val="3700"/>
              </a:spcBef>
              <a:buSzTx/>
              <a:buNone/>
              <a:defRPr b="1" sz="3984">
                <a:solidFill>
                  <a:srgbClr val="0E3065"/>
                </a:solidFill>
              </a:defRPr>
            </a:pPr>
            <a:r>
              <a:t>Текущее состояние рынка лекарств в Турции</a:t>
            </a:r>
          </a:p>
          <a:p>
            <a:pPr marL="695705" indent="-189737" defTabSz="2023821">
              <a:spcBef>
                <a:spcPts val="3700"/>
              </a:spcBef>
              <a:buSzPct val="100000"/>
              <a:buBlip>
                <a:blip r:embed="rId2"/>
              </a:buBlip>
              <a:defRPr b="1" sz="3984">
                <a:solidFill>
                  <a:srgbClr val="0E3065"/>
                </a:solidFill>
              </a:defRPr>
            </a:pPr>
            <a:r>
              <a:t> Расходы на здравоохранение: 5% от расходов домохозяйств (TUIK). За последние 3 года реальные расходы на лекарства снизились на 20% из-за девальвации лиры и инфляции.</a:t>
            </a:r>
          </a:p>
          <a:p>
            <a:pPr marL="695705" indent="-189737" defTabSz="2023821">
              <a:spcBef>
                <a:spcPts val="3700"/>
              </a:spcBef>
              <a:buSzPct val="100000"/>
              <a:buBlip>
                <a:blip r:embed="rId2"/>
              </a:buBlip>
              <a:defRPr b="1" sz="3984">
                <a:solidFill>
                  <a:srgbClr val="0E3065"/>
                </a:solidFill>
              </a:defRPr>
            </a:pPr>
            <a:r>
              <a:t> Оплата пациентами: В среднем 10-20% от розничной цены рецептурных препаратов.</a:t>
            </a:r>
          </a:p>
          <a:p>
            <a:pPr marL="695705" indent="-189737" defTabSz="2023821">
              <a:spcBef>
                <a:spcPts val="3700"/>
              </a:spcBef>
              <a:buSzPct val="100000"/>
              <a:buBlip>
                <a:blip r:embed="rId2"/>
              </a:buBlip>
              <a:defRPr b="1" sz="3984">
                <a:solidFill>
                  <a:srgbClr val="0E3065"/>
                </a:solidFill>
              </a:defRPr>
            </a:pPr>
            <a:r>
              <a:t> Стоимость таргетной терапии мПКР: $250 за цикл (сорафениб, сунитиниб, акситиниб), Реналокса — $400 за дозу.</a:t>
            </a:r>
          </a:p>
          <a:p>
            <a:pPr marL="695705" indent="-189737" defTabSz="2023821">
              <a:spcBef>
                <a:spcPts val="3700"/>
              </a:spcBef>
              <a:buSzPct val="100000"/>
              <a:buBlip>
                <a:blip r:embed="rId2"/>
              </a:buBlip>
              <a:defRPr b="1" sz="3984">
                <a:solidFill>
                  <a:srgbClr val="0E3065"/>
                </a:solidFill>
              </a:defRPr>
            </a:pPr>
            <a:r>
              <a:t> Готовность платить: Опрос 30 пациентов показал, что они готовы платить $200-350 в месяц за Реналокс при медианных расходах на лекарства $100.</a:t>
            </a:r>
          </a:p>
          <a:p>
            <a:pPr marL="695705" indent="-189737" defTabSz="2023821">
              <a:spcBef>
                <a:spcPts val="3700"/>
              </a:spcBef>
              <a:buSzPct val="100000"/>
              <a:buBlip>
                <a:blip r:embed="rId2"/>
              </a:buBlip>
              <a:defRPr b="1" sz="3984">
                <a:solidFill>
                  <a:srgbClr val="0E3065"/>
                </a:solidFill>
              </a:defRPr>
            </a:pPr>
            <a:r>
              <a:t> Необходимость включения Реналокса в SGK: Для финансовой доступности критично, чтобы пациентская со-оплата была не более $50-80 в месяц.</a:t>
            </a:r>
          </a:p>
          <a:p>
            <a:pPr marL="0" indent="0" defTabSz="2023821">
              <a:spcBef>
                <a:spcPts val="3700"/>
              </a:spcBef>
              <a:buSzTx/>
              <a:buNone/>
              <a:defRPr b="1" sz="3984">
                <a:solidFill>
                  <a:srgbClr val="0E3065"/>
                </a:solidFill>
              </a:defRPr>
            </a:pPr>
          </a:p>
        </p:txBody>
      </p:sp>
      <p:pic>
        <p:nvPicPr>
          <p:cNvPr id="297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6041" y="309091"/>
            <a:ext cx="1703155" cy="16736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Операции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Операции</a:t>
            </a:r>
          </a:p>
        </p:txBody>
      </p:sp>
      <p:sp>
        <p:nvSpPr>
          <p:cNvPr id="300" name="Производственно-сбытовая цепочка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Производственно-сбытовая цепочка</a:t>
            </a:r>
          </a:p>
        </p:txBody>
      </p:sp>
      <p:sp>
        <p:nvSpPr>
          <p:cNvPr id="301" name="Получение государственной регистрации препарата Реналокс на основании результатов международных КИ и трансфера досье. Необходимо подтверждение GMP на площадке ОФ в России со стороны турецкого регулятора TİTCK. Также потребуются локальные КИ фазы 3 с учас"/>
          <p:cNvSpPr txBox="1"/>
          <p:nvPr>
            <p:ph type="body" idx="1"/>
          </p:nvPr>
        </p:nvSpPr>
        <p:spPr>
          <a:xfrm>
            <a:off x="792041" y="3534714"/>
            <a:ext cx="22192441" cy="749374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0E3065"/>
                </a:solidFill>
              </a:defRPr>
            </a:pPr>
            <a:r>
              <a:rPr>
                <a:solidFill>
                  <a:srgbClr val="479FC3"/>
                </a:solidFill>
              </a:rPr>
              <a:t>Получение государственной регистрации препарата Реналокс</a:t>
            </a:r>
            <a:r>
              <a:t> на основании результатов международных КИ и трансфера досье. Необходимо подтверждение GMP на площадке ОФ в России со стороны турецкого регулятора TİTCK. Также потребуются локальные КИ фазы 3 с участием 100+ пациентов для подтверждения эффективности и безопасности. Ожидаемый срок одобрения - </a:t>
            </a:r>
            <a:r>
              <a:rPr>
                <a:solidFill>
                  <a:srgbClr val="479FC3"/>
                </a:solidFill>
              </a:rPr>
              <a:t>18-24 месяца</a:t>
            </a:r>
            <a:r>
              <a:t>.</a:t>
            </a:r>
          </a:p>
          <a:p>
            <a:pPr marL="0" indent="0">
              <a:buSzTx/>
              <a:buNone/>
              <a:defRPr b="1">
                <a:solidFill>
                  <a:srgbClr val="0E3065"/>
                </a:solidFill>
              </a:defRPr>
            </a:pPr>
          </a:p>
        </p:txBody>
      </p:sp>
      <p:pic>
        <p:nvPicPr>
          <p:cNvPr id="302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6041" y="309091"/>
            <a:ext cx="1703155" cy="1673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">
            <a:off x="-1167761" y="10123938"/>
            <a:ext cx="7489073" cy="7359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85861" y="8784730"/>
            <a:ext cx="13004801" cy="360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Закругленный прямоугольник"/>
          <p:cNvSpPr/>
          <p:nvPr/>
        </p:nvSpPr>
        <p:spPr>
          <a:xfrm>
            <a:off x="536377" y="3838647"/>
            <a:ext cx="15136477" cy="9152544"/>
          </a:xfrm>
          <a:prstGeom prst="roundRect">
            <a:avLst>
              <a:gd name="adj" fmla="val 10975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6" name="Экспансия на турецкий рыно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Экспансия на турецкий рынок</a:t>
            </a:r>
          </a:p>
        </p:txBody>
      </p:sp>
      <p:pic>
        <p:nvPicPr>
          <p:cNvPr id="177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6041" y="309091"/>
            <a:ext cx="1703155" cy="167362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Наш проект направлен на стратегическое расширение бизнеса Ozon Фармацевтика в Турции. Используя комбинацию локального производства, партнерства с турецкими компаниями и инновационных методов продвижения, мы предлагаем увеличить доступность качественных м"/>
          <p:cNvSpPr txBox="1"/>
          <p:nvPr/>
        </p:nvSpPr>
        <p:spPr>
          <a:xfrm>
            <a:off x="777065" y="4148805"/>
            <a:ext cx="14655100" cy="876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221742" indent="-221742" defTabSz="2365188">
              <a:spcBef>
                <a:spcPts val="4300"/>
              </a:spcBef>
              <a:buSzPct val="80000"/>
              <a:buBlip>
                <a:blip r:embed="rId2"/>
              </a:buBlip>
              <a:defRPr b="1" sz="4365">
                <a:solidFill>
                  <a:srgbClr val="103064"/>
                </a:solidFill>
              </a:defRPr>
            </a:lvl1pPr>
          </a:lstStyle>
          <a:p>
            <a:pPr/>
            <a:r>
              <a:t> Наш проект направлен на стратегическое расширение бизнеса Ozon Фармацевтика в Турции. Используя комбинацию локального производства, партнерства с турецкими компаниями и инновационных методов продвижения, мы предлагаем увеличить доступность качественных медицинских препаратов для пациентов. Проект основывается на глубоких аналитических данных, адаптированных под региональный рынок, и учитывает ключевые потребности отрасли. Ожидаемый результат — успешный выход на новый рынок с устойчивым ростом и социальной значимостью.</a:t>
            </a:r>
          </a:p>
        </p:txBody>
      </p:sp>
      <p:pic>
        <p:nvPicPr>
          <p:cNvPr id="179" name="qr_download.png" descr="qr_downloa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00393" y="4908792"/>
            <a:ext cx="6114305" cy="61143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Операции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Операции</a:t>
            </a:r>
          </a:p>
        </p:txBody>
      </p:sp>
      <p:sp>
        <p:nvSpPr>
          <p:cNvPr id="307" name="Производственно-сбытовая цепочка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Производственно-сбытовая цепочка</a:t>
            </a:r>
          </a:p>
        </p:txBody>
      </p:sp>
      <p:sp>
        <p:nvSpPr>
          <p:cNvPr id="308" name="Трансфер технологии производства ГЛС на завод партнера Eczacıbaşı-Baxter Hastane Ürünleri в Ayazağa-Istanbul. EBH проходит квалификацию и валидацию процессов в соответствии со стандартами ОФ. Трансфер АФС осуществляется с площадки ОФ в Ярославле. Субстан"/>
          <p:cNvSpPr txBox="1"/>
          <p:nvPr>
            <p:ph type="body" idx="1"/>
          </p:nvPr>
        </p:nvSpPr>
        <p:spPr>
          <a:xfrm>
            <a:off x="769015" y="4317581"/>
            <a:ext cx="22192442" cy="749374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0E3065"/>
                </a:solidFill>
              </a:defRPr>
            </a:pPr>
            <a:r>
              <a:rPr>
                <a:solidFill>
                  <a:srgbClr val="479FC3"/>
                </a:solidFill>
              </a:rPr>
              <a:t>Трансфер технологии производства ГЛС</a:t>
            </a:r>
            <a:r>
              <a:t> на завод партнера Eczacıbaşı-Baxter Hastane Ürünleri в Ayazağa-Istanbul. EBH проходит квалификацию и валидацию процессов в соответствии со стандартами ОФ. Трансфер АФС осуществляется с площадки ОФ в Ярославле. Субстанция подлежит входному контролю.</a:t>
            </a:r>
          </a:p>
          <a:p>
            <a:pPr marL="0" indent="0">
              <a:buSzTx/>
              <a:buNone/>
              <a:defRPr b="1">
                <a:solidFill>
                  <a:srgbClr val="0E3065"/>
                </a:solidFill>
              </a:defRPr>
            </a:pPr>
          </a:p>
        </p:txBody>
      </p:sp>
      <p:pic>
        <p:nvPicPr>
          <p:cNvPr id="309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6041" y="309091"/>
            <a:ext cx="1703155" cy="1673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8400000">
            <a:off x="-4575534" y="9663428"/>
            <a:ext cx="7489073" cy="7359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Baxter Hospital Products Image.png" descr="Baxter Hospital Products 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88700" y="5044003"/>
            <a:ext cx="11268212" cy="11268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Операции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Операции</a:t>
            </a:r>
          </a:p>
        </p:txBody>
      </p:sp>
      <p:sp>
        <p:nvSpPr>
          <p:cNvPr id="314" name="Производственно-сбытовая цепочка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Производственно-сбытовая цепочка</a:t>
            </a:r>
          </a:p>
        </p:txBody>
      </p:sp>
      <p:sp>
        <p:nvSpPr>
          <p:cNvPr id="315" name="Вторичная упаковка готовой ЛФ в Турции. На упаковку наносится инструкция на турецком языке, штрих-код Datamatrix для прослеживаемости. Фасовка - по 1 флакону в пачке. Вторичная упаковка валидируется на соответствие требованиям учета лекарств Минздрава Ту"/>
          <p:cNvSpPr txBox="1"/>
          <p:nvPr>
            <p:ph type="body" idx="1"/>
          </p:nvPr>
        </p:nvSpPr>
        <p:spPr>
          <a:xfrm>
            <a:off x="769015" y="4317581"/>
            <a:ext cx="22192442" cy="749374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0E3065"/>
                </a:solidFill>
              </a:defRPr>
            </a:pPr>
            <a:r>
              <a:rPr>
                <a:solidFill>
                  <a:srgbClr val="479FC3"/>
                </a:solidFill>
              </a:rPr>
              <a:t>Вторичная упаковка готовой ЛФ</a:t>
            </a:r>
            <a:r>
              <a:t> в Турции. На упаковку наносится инструкция на турецком языке, штрих-код Datamatrix для прослеживаемости. Фасовка - по 1 флакону в пачке. Вторичная упаковка валидируется на соответствие требованиям учета лекарств Минздрава Турции.</a:t>
            </a:r>
          </a:p>
          <a:p>
            <a:pPr marL="0" indent="0">
              <a:buSzTx/>
              <a:buNone/>
              <a:defRPr b="1">
                <a:solidFill>
                  <a:srgbClr val="0E3065"/>
                </a:solidFill>
              </a:defRPr>
            </a:pPr>
          </a:p>
        </p:txBody>
      </p:sp>
      <p:pic>
        <p:nvPicPr>
          <p:cNvPr id="316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6041" y="309091"/>
            <a:ext cx="1703155" cy="1673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8300000">
            <a:off x="-3861744" y="8535179"/>
            <a:ext cx="7489073" cy="7359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telegram-cloud-document-2-5402312617706414395.jpg" descr="telegram-cloud-document-2-5402312617706414395.jpg"/>
          <p:cNvPicPr>
            <a:picLocks noChangeAspect="1"/>
          </p:cNvPicPr>
          <p:nvPr/>
        </p:nvPicPr>
        <p:blipFill>
          <a:blip r:embed="rId3">
            <a:extLst/>
          </a:blip>
          <a:srcRect l="1437" t="10483" r="1667" b="4937"/>
          <a:stretch>
            <a:fillRect/>
          </a:stretch>
        </p:blipFill>
        <p:spPr>
          <a:xfrm>
            <a:off x="7198783" y="8034531"/>
            <a:ext cx="10595129" cy="5138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95" fill="norm" stroke="1" extrusionOk="0">
                <a:moveTo>
                  <a:pt x="17660" y="0"/>
                </a:moveTo>
                <a:cubicBezTo>
                  <a:pt x="17609" y="2"/>
                  <a:pt x="17554" y="10"/>
                  <a:pt x="17495" y="25"/>
                </a:cubicBezTo>
                <a:cubicBezTo>
                  <a:pt x="17362" y="59"/>
                  <a:pt x="16732" y="80"/>
                  <a:pt x="15888" y="80"/>
                </a:cubicBezTo>
                <a:cubicBezTo>
                  <a:pt x="14296" y="80"/>
                  <a:pt x="14344" y="70"/>
                  <a:pt x="14137" y="502"/>
                </a:cubicBezTo>
                <a:cubicBezTo>
                  <a:pt x="14071" y="641"/>
                  <a:pt x="14011" y="820"/>
                  <a:pt x="14003" y="903"/>
                </a:cubicBezTo>
                <a:cubicBezTo>
                  <a:pt x="13995" y="985"/>
                  <a:pt x="13978" y="1066"/>
                  <a:pt x="13966" y="1081"/>
                </a:cubicBezTo>
                <a:cubicBezTo>
                  <a:pt x="13933" y="1124"/>
                  <a:pt x="13941" y="1737"/>
                  <a:pt x="13976" y="1810"/>
                </a:cubicBezTo>
                <a:cubicBezTo>
                  <a:pt x="14000" y="1859"/>
                  <a:pt x="14007" y="2297"/>
                  <a:pt x="14007" y="3653"/>
                </a:cubicBezTo>
                <a:lnTo>
                  <a:pt x="14007" y="5435"/>
                </a:lnTo>
                <a:lnTo>
                  <a:pt x="13864" y="5727"/>
                </a:lnTo>
                <a:cubicBezTo>
                  <a:pt x="13687" y="6090"/>
                  <a:pt x="13677" y="6247"/>
                  <a:pt x="13809" y="6624"/>
                </a:cubicBezTo>
                <a:cubicBezTo>
                  <a:pt x="13856" y="6761"/>
                  <a:pt x="13896" y="6896"/>
                  <a:pt x="13896" y="6924"/>
                </a:cubicBezTo>
                <a:cubicBezTo>
                  <a:pt x="13896" y="6952"/>
                  <a:pt x="13904" y="6974"/>
                  <a:pt x="13915" y="6974"/>
                </a:cubicBezTo>
                <a:cubicBezTo>
                  <a:pt x="13925" y="6975"/>
                  <a:pt x="13953" y="7061"/>
                  <a:pt x="13978" y="7166"/>
                </a:cubicBezTo>
                <a:cubicBezTo>
                  <a:pt x="14101" y="7691"/>
                  <a:pt x="14338" y="7952"/>
                  <a:pt x="14470" y="7707"/>
                </a:cubicBezTo>
                <a:cubicBezTo>
                  <a:pt x="14530" y="7595"/>
                  <a:pt x="14527" y="7567"/>
                  <a:pt x="14440" y="7306"/>
                </a:cubicBezTo>
                <a:cubicBezTo>
                  <a:pt x="14400" y="7184"/>
                  <a:pt x="14366" y="7049"/>
                  <a:pt x="14366" y="7004"/>
                </a:cubicBezTo>
                <a:cubicBezTo>
                  <a:pt x="14366" y="6960"/>
                  <a:pt x="14358" y="6924"/>
                  <a:pt x="14347" y="6924"/>
                </a:cubicBezTo>
                <a:cubicBezTo>
                  <a:pt x="14325" y="6924"/>
                  <a:pt x="14268" y="6604"/>
                  <a:pt x="14250" y="6382"/>
                </a:cubicBezTo>
                <a:lnTo>
                  <a:pt x="14238" y="6225"/>
                </a:lnTo>
                <a:lnTo>
                  <a:pt x="14612" y="6230"/>
                </a:lnTo>
                <a:lnTo>
                  <a:pt x="14985" y="6234"/>
                </a:lnTo>
                <a:lnTo>
                  <a:pt x="14986" y="6422"/>
                </a:lnTo>
                <a:cubicBezTo>
                  <a:pt x="14986" y="6526"/>
                  <a:pt x="14976" y="6625"/>
                  <a:pt x="14963" y="6641"/>
                </a:cubicBezTo>
                <a:cubicBezTo>
                  <a:pt x="14951" y="6657"/>
                  <a:pt x="14933" y="6761"/>
                  <a:pt x="14923" y="6873"/>
                </a:cubicBezTo>
                <a:cubicBezTo>
                  <a:pt x="14914" y="6985"/>
                  <a:pt x="14896" y="7089"/>
                  <a:pt x="14884" y="7105"/>
                </a:cubicBezTo>
                <a:cubicBezTo>
                  <a:pt x="14871" y="7120"/>
                  <a:pt x="14862" y="7178"/>
                  <a:pt x="14862" y="7233"/>
                </a:cubicBezTo>
                <a:cubicBezTo>
                  <a:pt x="14862" y="7288"/>
                  <a:pt x="14847" y="7379"/>
                  <a:pt x="14830" y="7435"/>
                </a:cubicBezTo>
                <a:cubicBezTo>
                  <a:pt x="14785" y="7586"/>
                  <a:pt x="14834" y="7712"/>
                  <a:pt x="14946" y="7732"/>
                </a:cubicBezTo>
                <a:cubicBezTo>
                  <a:pt x="15061" y="7752"/>
                  <a:pt x="15131" y="7657"/>
                  <a:pt x="15195" y="7401"/>
                </a:cubicBezTo>
                <a:cubicBezTo>
                  <a:pt x="15222" y="7293"/>
                  <a:pt x="15251" y="7194"/>
                  <a:pt x="15258" y="7180"/>
                </a:cubicBezTo>
                <a:cubicBezTo>
                  <a:pt x="15275" y="7150"/>
                  <a:pt x="15383" y="6835"/>
                  <a:pt x="15419" y="6714"/>
                </a:cubicBezTo>
                <a:cubicBezTo>
                  <a:pt x="15432" y="6668"/>
                  <a:pt x="15463" y="6574"/>
                  <a:pt x="15487" y="6506"/>
                </a:cubicBezTo>
                <a:cubicBezTo>
                  <a:pt x="15510" y="6437"/>
                  <a:pt x="15537" y="6307"/>
                  <a:pt x="15546" y="6215"/>
                </a:cubicBezTo>
                <a:cubicBezTo>
                  <a:pt x="15560" y="6063"/>
                  <a:pt x="15551" y="6027"/>
                  <a:pt x="15423" y="5775"/>
                </a:cubicBezTo>
                <a:cubicBezTo>
                  <a:pt x="15326" y="5586"/>
                  <a:pt x="15283" y="5461"/>
                  <a:pt x="15283" y="5373"/>
                </a:cubicBezTo>
                <a:cubicBezTo>
                  <a:pt x="15283" y="5303"/>
                  <a:pt x="15272" y="5239"/>
                  <a:pt x="15260" y="5230"/>
                </a:cubicBezTo>
                <a:cubicBezTo>
                  <a:pt x="15230" y="5207"/>
                  <a:pt x="15225" y="4984"/>
                  <a:pt x="15229" y="3745"/>
                </a:cubicBezTo>
                <a:lnTo>
                  <a:pt x="15233" y="2686"/>
                </a:lnTo>
                <a:lnTo>
                  <a:pt x="16134" y="2686"/>
                </a:lnTo>
                <a:lnTo>
                  <a:pt x="17034" y="2686"/>
                </a:lnTo>
                <a:lnTo>
                  <a:pt x="17075" y="2904"/>
                </a:lnTo>
                <a:cubicBezTo>
                  <a:pt x="17097" y="3025"/>
                  <a:pt x="17115" y="3172"/>
                  <a:pt x="17115" y="3233"/>
                </a:cubicBezTo>
                <a:cubicBezTo>
                  <a:pt x="17115" y="3293"/>
                  <a:pt x="17127" y="3357"/>
                  <a:pt x="17140" y="3375"/>
                </a:cubicBezTo>
                <a:cubicBezTo>
                  <a:pt x="17154" y="3392"/>
                  <a:pt x="17165" y="3470"/>
                  <a:pt x="17165" y="3548"/>
                </a:cubicBezTo>
                <a:cubicBezTo>
                  <a:pt x="17165" y="3626"/>
                  <a:pt x="17173" y="3707"/>
                  <a:pt x="17183" y="3728"/>
                </a:cubicBezTo>
                <a:cubicBezTo>
                  <a:pt x="17203" y="3769"/>
                  <a:pt x="17259" y="4188"/>
                  <a:pt x="17281" y="4459"/>
                </a:cubicBezTo>
                <a:cubicBezTo>
                  <a:pt x="17288" y="4550"/>
                  <a:pt x="17304" y="4626"/>
                  <a:pt x="17317" y="4626"/>
                </a:cubicBezTo>
                <a:cubicBezTo>
                  <a:pt x="17329" y="4626"/>
                  <a:pt x="17338" y="4706"/>
                  <a:pt x="17338" y="4804"/>
                </a:cubicBezTo>
                <a:cubicBezTo>
                  <a:pt x="17338" y="4903"/>
                  <a:pt x="17349" y="4983"/>
                  <a:pt x="17363" y="4983"/>
                </a:cubicBezTo>
                <a:cubicBezTo>
                  <a:pt x="17376" y="4983"/>
                  <a:pt x="17388" y="5063"/>
                  <a:pt x="17388" y="5160"/>
                </a:cubicBezTo>
                <a:cubicBezTo>
                  <a:pt x="17388" y="5256"/>
                  <a:pt x="17399" y="5349"/>
                  <a:pt x="17411" y="5365"/>
                </a:cubicBezTo>
                <a:cubicBezTo>
                  <a:pt x="17424" y="5381"/>
                  <a:pt x="17442" y="5519"/>
                  <a:pt x="17451" y="5673"/>
                </a:cubicBezTo>
                <a:cubicBezTo>
                  <a:pt x="17460" y="5828"/>
                  <a:pt x="17478" y="5967"/>
                  <a:pt x="17490" y="5982"/>
                </a:cubicBezTo>
                <a:cubicBezTo>
                  <a:pt x="17502" y="5997"/>
                  <a:pt x="17512" y="6078"/>
                  <a:pt x="17512" y="6160"/>
                </a:cubicBezTo>
                <a:cubicBezTo>
                  <a:pt x="17512" y="6243"/>
                  <a:pt x="17523" y="6311"/>
                  <a:pt x="17537" y="6311"/>
                </a:cubicBezTo>
                <a:cubicBezTo>
                  <a:pt x="17550" y="6311"/>
                  <a:pt x="17561" y="6391"/>
                  <a:pt x="17561" y="6487"/>
                </a:cubicBezTo>
                <a:cubicBezTo>
                  <a:pt x="17561" y="6584"/>
                  <a:pt x="17572" y="6675"/>
                  <a:pt x="17584" y="6691"/>
                </a:cubicBezTo>
                <a:cubicBezTo>
                  <a:pt x="17597" y="6707"/>
                  <a:pt x="17615" y="6847"/>
                  <a:pt x="17624" y="7001"/>
                </a:cubicBezTo>
                <a:cubicBezTo>
                  <a:pt x="17633" y="7155"/>
                  <a:pt x="17651" y="7294"/>
                  <a:pt x="17663" y="7310"/>
                </a:cubicBezTo>
                <a:cubicBezTo>
                  <a:pt x="17675" y="7325"/>
                  <a:pt x="17685" y="7393"/>
                  <a:pt x="17685" y="7460"/>
                </a:cubicBezTo>
                <a:cubicBezTo>
                  <a:pt x="17685" y="7527"/>
                  <a:pt x="17696" y="7596"/>
                  <a:pt x="17710" y="7613"/>
                </a:cubicBezTo>
                <a:cubicBezTo>
                  <a:pt x="17723" y="7631"/>
                  <a:pt x="17735" y="7700"/>
                  <a:pt x="17735" y="7767"/>
                </a:cubicBezTo>
                <a:cubicBezTo>
                  <a:pt x="17735" y="7834"/>
                  <a:pt x="17744" y="7901"/>
                  <a:pt x="17757" y="7917"/>
                </a:cubicBezTo>
                <a:cubicBezTo>
                  <a:pt x="17769" y="7933"/>
                  <a:pt x="17787" y="8082"/>
                  <a:pt x="17796" y="8250"/>
                </a:cubicBezTo>
                <a:cubicBezTo>
                  <a:pt x="17806" y="8419"/>
                  <a:pt x="17824" y="8570"/>
                  <a:pt x="17836" y="8586"/>
                </a:cubicBezTo>
                <a:cubicBezTo>
                  <a:pt x="17848" y="8601"/>
                  <a:pt x="17859" y="8671"/>
                  <a:pt x="17859" y="8739"/>
                </a:cubicBezTo>
                <a:cubicBezTo>
                  <a:pt x="17859" y="8808"/>
                  <a:pt x="17869" y="8864"/>
                  <a:pt x="17883" y="8864"/>
                </a:cubicBezTo>
                <a:cubicBezTo>
                  <a:pt x="17897" y="8864"/>
                  <a:pt x="17908" y="8943"/>
                  <a:pt x="17908" y="9039"/>
                </a:cubicBezTo>
                <a:cubicBezTo>
                  <a:pt x="17908" y="9136"/>
                  <a:pt x="17919" y="9229"/>
                  <a:pt x="17933" y="9246"/>
                </a:cubicBezTo>
                <a:cubicBezTo>
                  <a:pt x="17980" y="9306"/>
                  <a:pt x="17957" y="9491"/>
                  <a:pt x="17889" y="9612"/>
                </a:cubicBezTo>
                <a:cubicBezTo>
                  <a:pt x="17852" y="9678"/>
                  <a:pt x="17813" y="9732"/>
                  <a:pt x="17803" y="9732"/>
                </a:cubicBezTo>
                <a:cubicBezTo>
                  <a:pt x="17793" y="9732"/>
                  <a:pt x="17784" y="9773"/>
                  <a:pt x="17784" y="9823"/>
                </a:cubicBezTo>
                <a:cubicBezTo>
                  <a:pt x="17784" y="9874"/>
                  <a:pt x="17773" y="9938"/>
                  <a:pt x="17760" y="9965"/>
                </a:cubicBezTo>
                <a:cubicBezTo>
                  <a:pt x="17747" y="9993"/>
                  <a:pt x="17733" y="10404"/>
                  <a:pt x="17729" y="10879"/>
                </a:cubicBezTo>
                <a:lnTo>
                  <a:pt x="17722" y="11745"/>
                </a:lnTo>
                <a:lnTo>
                  <a:pt x="17625" y="11787"/>
                </a:lnTo>
                <a:cubicBezTo>
                  <a:pt x="17455" y="11860"/>
                  <a:pt x="17462" y="11785"/>
                  <a:pt x="17462" y="13447"/>
                </a:cubicBezTo>
                <a:lnTo>
                  <a:pt x="17462" y="14953"/>
                </a:lnTo>
                <a:lnTo>
                  <a:pt x="17406" y="14921"/>
                </a:lnTo>
                <a:cubicBezTo>
                  <a:pt x="17376" y="14904"/>
                  <a:pt x="16239" y="14892"/>
                  <a:pt x="14880" y="14891"/>
                </a:cubicBezTo>
                <a:lnTo>
                  <a:pt x="12410" y="14889"/>
                </a:lnTo>
                <a:lnTo>
                  <a:pt x="12410" y="13216"/>
                </a:lnTo>
                <a:lnTo>
                  <a:pt x="12410" y="11543"/>
                </a:lnTo>
                <a:lnTo>
                  <a:pt x="12354" y="11468"/>
                </a:lnTo>
                <a:cubicBezTo>
                  <a:pt x="12306" y="11403"/>
                  <a:pt x="12077" y="11390"/>
                  <a:pt x="10788" y="11378"/>
                </a:cubicBezTo>
                <a:cubicBezTo>
                  <a:pt x="9315" y="11365"/>
                  <a:pt x="9275" y="11367"/>
                  <a:pt x="9196" y="11467"/>
                </a:cubicBezTo>
                <a:lnTo>
                  <a:pt x="9115" y="11568"/>
                </a:lnTo>
                <a:lnTo>
                  <a:pt x="9115" y="13230"/>
                </a:lnTo>
                <a:lnTo>
                  <a:pt x="9115" y="14889"/>
                </a:lnTo>
                <a:lnTo>
                  <a:pt x="8098" y="14889"/>
                </a:lnTo>
                <a:lnTo>
                  <a:pt x="7080" y="14889"/>
                </a:lnTo>
                <a:lnTo>
                  <a:pt x="7098" y="14366"/>
                </a:lnTo>
                <a:cubicBezTo>
                  <a:pt x="7112" y="13936"/>
                  <a:pt x="7126" y="10472"/>
                  <a:pt x="7115" y="10115"/>
                </a:cubicBezTo>
                <a:cubicBezTo>
                  <a:pt x="7114" y="10059"/>
                  <a:pt x="7117" y="9726"/>
                  <a:pt x="7124" y="9375"/>
                </a:cubicBezTo>
                <a:cubicBezTo>
                  <a:pt x="7134" y="8797"/>
                  <a:pt x="7131" y="8725"/>
                  <a:pt x="7087" y="8609"/>
                </a:cubicBezTo>
                <a:lnTo>
                  <a:pt x="7038" y="8481"/>
                </a:lnTo>
                <a:lnTo>
                  <a:pt x="6529" y="8466"/>
                </a:lnTo>
                <a:cubicBezTo>
                  <a:pt x="6123" y="8453"/>
                  <a:pt x="6020" y="8435"/>
                  <a:pt x="6020" y="8381"/>
                </a:cubicBezTo>
                <a:cubicBezTo>
                  <a:pt x="6020" y="8322"/>
                  <a:pt x="6156" y="7910"/>
                  <a:pt x="6242" y="7705"/>
                </a:cubicBezTo>
                <a:cubicBezTo>
                  <a:pt x="6256" y="7671"/>
                  <a:pt x="6268" y="7620"/>
                  <a:pt x="6268" y="7593"/>
                </a:cubicBezTo>
                <a:cubicBezTo>
                  <a:pt x="6268" y="7566"/>
                  <a:pt x="6276" y="7538"/>
                  <a:pt x="6286" y="7528"/>
                </a:cubicBezTo>
                <a:cubicBezTo>
                  <a:pt x="6316" y="7501"/>
                  <a:pt x="6441" y="7139"/>
                  <a:pt x="6441" y="7079"/>
                </a:cubicBezTo>
                <a:cubicBezTo>
                  <a:pt x="6441" y="7050"/>
                  <a:pt x="6452" y="7026"/>
                  <a:pt x="6466" y="7026"/>
                </a:cubicBezTo>
                <a:cubicBezTo>
                  <a:pt x="6479" y="7026"/>
                  <a:pt x="6490" y="7002"/>
                  <a:pt x="6490" y="6973"/>
                </a:cubicBezTo>
                <a:cubicBezTo>
                  <a:pt x="6490" y="6943"/>
                  <a:pt x="6502" y="6892"/>
                  <a:pt x="6516" y="6858"/>
                </a:cubicBezTo>
                <a:cubicBezTo>
                  <a:pt x="6530" y="6824"/>
                  <a:pt x="6586" y="6670"/>
                  <a:pt x="6640" y="6516"/>
                </a:cubicBezTo>
                <a:cubicBezTo>
                  <a:pt x="6693" y="6361"/>
                  <a:pt x="6789" y="6091"/>
                  <a:pt x="6853" y="5915"/>
                </a:cubicBezTo>
                <a:lnTo>
                  <a:pt x="6967" y="5597"/>
                </a:lnTo>
                <a:lnTo>
                  <a:pt x="8586" y="5597"/>
                </a:lnTo>
                <a:lnTo>
                  <a:pt x="10205" y="5597"/>
                </a:lnTo>
                <a:lnTo>
                  <a:pt x="10205" y="6436"/>
                </a:lnTo>
                <a:cubicBezTo>
                  <a:pt x="10205" y="6985"/>
                  <a:pt x="10196" y="7287"/>
                  <a:pt x="10178" y="7310"/>
                </a:cubicBezTo>
                <a:cubicBezTo>
                  <a:pt x="10159" y="7334"/>
                  <a:pt x="10159" y="7360"/>
                  <a:pt x="10178" y="7400"/>
                </a:cubicBezTo>
                <a:cubicBezTo>
                  <a:pt x="10212" y="7469"/>
                  <a:pt x="10214" y="7740"/>
                  <a:pt x="10181" y="7740"/>
                </a:cubicBezTo>
                <a:cubicBezTo>
                  <a:pt x="10167" y="7740"/>
                  <a:pt x="10156" y="7859"/>
                  <a:pt x="10156" y="8004"/>
                </a:cubicBezTo>
                <a:cubicBezTo>
                  <a:pt x="10156" y="8279"/>
                  <a:pt x="10110" y="8453"/>
                  <a:pt x="9952" y="8773"/>
                </a:cubicBezTo>
                <a:cubicBezTo>
                  <a:pt x="9868" y="8942"/>
                  <a:pt x="9859" y="9201"/>
                  <a:pt x="9933" y="9363"/>
                </a:cubicBezTo>
                <a:cubicBezTo>
                  <a:pt x="9960" y="9423"/>
                  <a:pt x="9983" y="9497"/>
                  <a:pt x="9983" y="9527"/>
                </a:cubicBezTo>
                <a:cubicBezTo>
                  <a:pt x="9983" y="9556"/>
                  <a:pt x="9993" y="9578"/>
                  <a:pt x="10007" y="9578"/>
                </a:cubicBezTo>
                <a:cubicBezTo>
                  <a:pt x="10021" y="9578"/>
                  <a:pt x="10032" y="9610"/>
                  <a:pt x="10032" y="9647"/>
                </a:cubicBezTo>
                <a:cubicBezTo>
                  <a:pt x="10032" y="9684"/>
                  <a:pt x="10071" y="9807"/>
                  <a:pt x="10119" y="9922"/>
                </a:cubicBezTo>
                <a:cubicBezTo>
                  <a:pt x="10166" y="10037"/>
                  <a:pt x="10205" y="10146"/>
                  <a:pt x="10205" y="10164"/>
                </a:cubicBezTo>
                <a:cubicBezTo>
                  <a:pt x="10205" y="10182"/>
                  <a:pt x="10230" y="10266"/>
                  <a:pt x="10261" y="10352"/>
                </a:cubicBezTo>
                <a:cubicBezTo>
                  <a:pt x="10365" y="10644"/>
                  <a:pt x="10523" y="10733"/>
                  <a:pt x="10628" y="10557"/>
                </a:cubicBezTo>
                <a:lnTo>
                  <a:pt x="10685" y="10462"/>
                </a:lnTo>
                <a:lnTo>
                  <a:pt x="10631" y="10307"/>
                </a:lnTo>
                <a:cubicBezTo>
                  <a:pt x="10601" y="10221"/>
                  <a:pt x="10577" y="10115"/>
                  <a:pt x="10577" y="10072"/>
                </a:cubicBezTo>
                <a:cubicBezTo>
                  <a:pt x="10577" y="10029"/>
                  <a:pt x="10566" y="9979"/>
                  <a:pt x="10552" y="9962"/>
                </a:cubicBezTo>
                <a:cubicBezTo>
                  <a:pt x="10539" y="9945"/>
                  <a:pt x="10527" y="9878"/>
                  <a:pt x="10527" y="9815"/>
                </a:cubicBezTo>
                <a:cubicBezTo>
                  <a:pt x="10527" y="9752"/>
                  <a:pt x="10511" y="9656"/>
                  <a:pt x="10491" y="9602"/>
                </a:cubicBezTo>
                <a:cubicBezTo>
                  <a:pt x="10471" y="9547"/>
                  <a:pt x="10454" y="9441"/>
                  <a:pt x="10454" y="9366"/>
                </a:cubicBezTo>
                <a:cubicBezTo>
                  <a:pt x="10453" y="9217"/>
                  <a:pt x="10465" y="9212"/>
                  <a:pt x="10992" y="9153"/>
                </a:cubicBezTo>
                <a:cubicBezTo>
                  <a:pt x="11158" y="9134"/>
                  <a:pt x="11231" y="9170"/>
                  <a:pt x="11174" y="9243"/>
                </a:cubicBezTo>
                <a:cubicBezTo>
                  <a:pt x="11161" y="9259"/>
                  <a:pt x="11143" y="9364"/>
                  <a:pt x="11134" y="9477"/>
                </a:cubicBezTo>
                <a:cubicBezTo>
                  <a:pt x="11125" y="9589"/>
                  <a:pt x="11108" y="9694"/>
                  <a:pt x="11095" y="9710"/>
                </a:cubicBezTo>
                <a:cubicBezTo>
                  <a:pt x="11083" y="9726"/>
                  <a:pt x="11072" y="9782"/>
                  <a:pt x="11072" y="9837"/>
                </a:cubicBezTo>
                <a:cubicBezTo>
                  <a:pt x="11072" y="9891"/>
                  <a:pt x="11061" y="9937"/>
                  <a:pt x="11047" y="9937"/>
                </a:cubicBezTo>
                <a:cubicBezTo>
                  <a:pt x="11034" y="9937"/>
                  <a:pt x="11022" y="9981"/>
                  <a:pt x="11022" y="10035"/>
                </a:cubicBezTo>
                <a:cubicBezTo>
                  <a:pt x="11022" y="10090"/>
                  <a:pt x="11012" y="10148"/>
                  <a:pt x="10998" y="10165"/>
                </a:cubicBezTo>
                <a:cubicBezTo>
                  <a:pt x="10984" y="10183"/>
                  <a:pt x="10973" y="10277"/>
                  <a:pt x="10973" y="10372"/>
                </a:cubicBezTo>
                <a:cubicBezTo>
                  <a:pt x="10973" y="10669"/>
                  <a:pt x="11114" y="10745"/>
                  <a:pt x="11244" y="10519"/>
                </a:cubicBezTo>
                <a:cubicBezTo>
                  <a:pt x="11312" y="10402"/>
                  <a:pt x="11485" y="9911"/>
                  <a:pt x="11593" y="9535"/>
                </a:cubicBezTo>
                <a:cubicBezTo>
                  <a:pt x="11613" y="9463"/>
                  <a:pt x="11649" y="9359"/>
                  <a:pt x="11673" y="9303"/>
                </a:cubicBezTo>
                <a:cubicBezTo>
                  <a:pt x="11749" y="9125"/>
                  <a:pt x="11728" y="8914"/>
                  <a:pt x="11610" y="8681"/>
                </a:cubicBezTo>
                <a:cubicBezTo>
                  <a:pt x="11553" y="8566"/>
                  <a:pt x="11493" y="8462"/>
                  <a:pt x="11476" y="8451"/>
                </a:cubicBezTo>
                <a:cubicBezTo>
                  <a:pt x="11445" y="8429"/>
                  <a:pt x="11388" y="7913"/>
                  <a:pt x="11392" y="7690"/>
                </a:cubicBezTo>
                <a:cubicBezTo>
                  <a:pt x="11393" y="7620"/>
                  <a:pt x="11405" y="6715"/>
                  <a:pt x="11418" y="5680"/>
                </a:cubicBezTo>
                <a:lnTo>
                  <a:pt x="11441" y="3797"/>
                </a:lnTo>
                <a:lnTo>
                  <a:pt x="11382" y="3605"/>
                </a:lnTo>
                <a:cubicBezTo>
                  <a:pt x="11305" y="3351"/>
                  <a:pt x="11168" y="3125"/>
                  <a:pt x="11040" y="3038"/>
                </a:cubicBezTo>
                <a:cubicBezTo>
                  <a:pt x="10955" y="2980"/>
                  <a:pt x="10567" y="2965"/>
                  <a:pt x="8893" y="2961"/>
                </a:cubicBezTo>
                <a:cubicBezTo>
                  <a:pt x="7070" y="2957"/>
                  <a:pt x="6836" y="2947"/>
                  <a:pt x="6726" y="2873"/>
                </a:cubicBezTo>
                <a:cubicBezTo>
                  <a:pt x="6575" y="2771"/>
                  <a:pt x="6444" y="2765"/>
                  <a:pt x="6280" y="2856"/>
                </a:cubicBezTo>
                <a:cubicBezTo>
                  <a:pt x="6026" y="2996"/>
                  <a:pt x="5918" y="3197"/>
                  <a:pt x="5634" y="4064"/>
                </a:cubicBezTo>
                <a:cubicBezTo>
                  <a:pt x="5556" y="4302"/>
                  <a:pt x="5482" y="4506"/>
                  <a:pt x="5471" y="4516"/>
                </a:cubicBezTo>
                <a:cubicBezTo>
                  <a:pt x="5459" y="4525"/>
                  <a:pt x="5450" y="4554"/>
                  <a:pt x="5450" y="4582"/>
                </a:cubicBezTo>
                <a:cubicBezTo>
                  <a:pt x="5450" y="4610"/>
                  <a:pt x="5400" y="4765"/>
                  <a:pt x="5339" y="4926"/>
                </a:cubicBezTo>
                <a:cubicBezTo>
                  <a:pt x="5278" y="5087"/>
                  <a:pt x="5227" y="5242"/>
                  <a:pt x="5226" y="5268"/>
                </a:cubicBezTo>
                <a:cubicBezTo>
                  <a:pt x="5226" y="5294"/>
                  <a:pt x="5187" y="5407"/>
                  <a:pt x="5140" y="5520"/>
                </a:cubicBezTo>
                <a:cubicBezTo>
                  <a:pt x="5092" y="5632"/>
                  <a:pt x="5047" y="5764"/>
                  <a:pt x="5039" y="5813"/>
                </a:cubicBezTo>
                <a:cubicBezTo>
                  <a:pt x="5032" y="5863"/>
                  <a:pt x="5015" y="5902"/>
                  <a:pt x="5002" y="5902"/>
                </a:cubicBezTo>
                <a:cubicBezTo>
                  <a:pt x="4990" y="5902"/>
                  <a:pt x="4980" y="5935"/>
                  <a:pt x="4980" y="5975"/>
                </a:cubicBezTo>
                <a:cubicBezTo>
                  <a:pt x="4980" y="6015"/>
                  <a:pt x="4971" y="6054"/>
                  <a:pt x="4961" y="6064"/>
                </a:cubicBezTo>
                <a:cubicBezTo>
                  <a:pt x="4932" y="6090"/>
                  <a:pt x="4806" y="6451"/>
                  <a:pt x="4806" y="6507"/>
                </a:cubicBezTo>
                <a:cubicBezTo>
                  <a:pt x="4806" y="6535"/>
                  <a:pt x="4797" y="6565"/>
                  <a:pt x="4785" y="6574"/>
                </a:cubicBezTo>
                <a:cubicBezTo>
                  <a:pt x="4774" y="6583"/>
                  <a:pt x="4689" y="6822"/>
                  <a:pt x="4596" y="7103"/>
                </a:cubicBezTo>
                <a:cubicBezTo>
                  <a:pt x="4504" y="7384"/>
                  <a:pt x="4396" y="7696"/>
                  <a:pt x="4357" y="7798"/>
                </a:cubicBezTo>
                <a:cubicBezTo>
                  <a:pt x="4318" y="7901"/>
                  <a:pt x="4286" y="8008"/>
                  <a:pt x="4286" y="8037"/>
                </a:cubicBezTo>
                <a:cubicBezTo>
                  <a:pt x="4286" y="8066"/>
                  <a:pt x="4277" y="8098"/>
                  <a:pt x="4267" y="8107"/>
                </a:cubicBezTo>
                <a:cubicBezTo>
                  <a:pt x="4256" y="8116"/>
                  <a:pt x="4225" y="8191"/>
                  <a:pt x="4196" y="8272"/>
                </a:cubicBezTo>
                <a:lnTo>
                  <a:pt x="4145" y="8419"/>
                </a:lnTo>
                <a:lnTo>
                  <a:pt x="3479" y="8427"/>
                </a:lnTo>
                <a:cubicBezTo>
                  <a:pt x="2923" y="8434"/>
                  <a:pt x="2797" y="8451"/>
                  <a:pt x="2719" y="8521"/>
                </a:cubicBezTo>
                <a:cubicBezTo>
                  <a:pt x="2643" y="8589"/>
                  <a:pt x="2627" y="8630"/>
                  <a:pt x="2627" y="8749"/>
                </a:cubicBezTo>
                <a:cubicBezTo>
                  <a:pt x="2627" y="8829"/>
                  <a:pt x="2616" y="8917"/>
                  <a:pt x="2603" y="8944"/>
                </a:cubicBezTo>
                <a:cubicBezTo>
                  <a:pt x="2589" y="8973"/>
                  <a:pt x="2575" y="9471"/>
                  <a:pt x="2571" y="10114"/>
                </a:cubicBezTo>
                <a:lnTo>
                  <a:pt x="2565" y="11231"/>
                </a:lnTo>
                <a:lnTo>
                  <a:pt x="2268" y="11502"/>
                </a:lnTo>
                <a:cubicBezTo>
                  <a:pt x="2104" y="11650"/>
                  <a:pt x="1954" y="11773"/>
                  <a:pt x="1933" y="11773"/>
                </a:cubicBezTo>
                <a:cubicBezTo>
                  <a:pt x="1912" y="11774"/>
                  <a:pt x="1870" y="11810"/>
                  <a:pt x="1840" y="11854"/>
                </a:cubicBezTo>
                <a:cubicBezTo>
                  <a:pt x="1810" y="11897"/>
                  <a:pt x="1726" y="11975"/>
                  <a:pt x="1654" y="12025"/>
                </a:cubicBezTo>
                <a:cubicBezTo>
                  <a:pt x="1583" y="12076"/>
                  <a:pt x="1485" y="12167"/>
                  <a:pt x="1438" y="12227"/>
                </a:cubicBezTo>
                <a:cubicBezTo>
                  <a:pt x="1390" y="12287"/>
                  <a:pt x="1336" y="12336"/>
                  <a:pt x="1318" y="12336"/>
                </a:cubicBezTo>
                <a:cubicBezTo>
                  <a:pt x="1300" y="12336"/>
                  <a:pt x="1205" y="12414"/>
                  <a:pt x="1108" y="12507"/>
                </a:cubicBezTo>
                <a:cubicBezTo>
                  <a:pt x="1010" y="12601"/>
                  <a:pt x="854" y="12744"/>
                  <a:pt x="760" y="12824"/>
                </a:cubicBezTo>
                <a:cubicBezTo>
                  <a:pt x="521" y="13030"/>
                  <a:pt x="493" y="13133"/>
                  <a:pt x="499" y="13792"/>
                </a:cubicBezTo>
                <a:cubicBezTo>
                  <a:pt x="502" y="14073"/>
                  <a:pt x="502" y="14456"/>
                  <a:pt x="500" y="14643"/>
                </a:cubicBezTo>
                <a:lnTo>
                  <a:pt x="497" y="14981"/>
                </a:lnTo>
                <a:lnTo>
                  <a:pt x="287" y="15000"/>
                </a:lnTo>
                <a:cubicBezTo>
                  <a:pt x="143" y="15012"/>
                  <a:pt x="66" y="15042"/>
                  <a:pt x="40" y="15095"/>
                </a:cubicBezTo>
                <a:cubicBezTo>
                  <a:pt x="9" y="15159"/>
                  <a:pt x="2" y="15434"/>
                  <a:pt x="0" y="16874"/>
                </a:cubicBezTo>
                <a:cubicBezTo>
                  <a:pt x="-2" y="18074"/>
                  <a:pt x="6" y="18595"/>
                  <a:pt x="25" y="18636"/>
                </a:cubicBezTo>
                <a:cubicBezTo>
                  <a:pt x="40" y="18668"/>
                  <a:pt x="155" y="18705"/>
                  <a:pt x="281" y="18719"/>
                </a:cubicBezTo>
                <a:lnTo>
                  <a:pt x="509" y="18744"/>
                </a:lnTo>
                <a:lnTo>
                  <a:pt x="503" y="19665"/>
                </a:lnTo>
                <a:cubicBezTo>
                  <a:pt x="495" y="20953"/>
                  <a:pt x="512" y="21307"/>
                  <a:pt x="585" y="21458"/>
                </a:cubicBezTo>
                <a:lnTo>
                  <a:pt x="643" y="21578"/>
                </a:lnTo>
                <a:lnTo>
                  <a:pt x="3822" y="21578"/>
                </a:lnTo>
                <a:cubicBezTo>
                  <a:pt x="6328" y="21578"/>
                  <a:pt x="7009" y="21565"/>
                  <a:pt x="7040" y="21515"/>
                </a:cubicBezTo>
                <a:cubicBezTo>
                  <a:pt x="7119" y="21386"/>
                  <a:pt x="7123" y="21243"/>
                  <a:pt x="7091" y="19985"/>
                </a:cubicBezTo>
                <a:lnTo>
                  <a:pt x="7073" y="19235"/>
                </a:lnTo>
                <a:lnTo>
                  <a:pt x="7196" y="19205"/>
                </a:lnTo>
                <a:cubicBezTo>
                  <a:pt x="7264" y="19188"/>
                  <a:pt x="7571" y="19181"/>
                  <a:pt x="7878" y="19190"/>
                </a:cubicBezTo>
                <a:lnTo>
                  <a:pt x="8434" y="19205"/>
                </a:lnTo>
                <a:lnTo>
                  <a:pt x="8434" y="20072"/>
                </a:lnTo>
                <a:lnTo>
                  <a:pt x="8434" y="20938"/>
                </a:lnTo>
                <a:lnTo>
                  <a:pt x="8310" y="20995"/>
                </a:lnTo>
                <a:cubicBezTo>
                  <a:pt x="8144" y="21071"/>
                  <a:pt x="8076" y="21153"/>
                  <a:pt x="8076" y="21277"/>
                </a:cubicBezTo>
                <a:cubicBezTo>
                  <a:pt x="8076" y="21462"/>
                  <a:pt x="8224" y="21544"/>
                  <a:pt x="8607" y="21568"/>
                </a:cubicBezTo>
                <a:cubicBezTo>
                  <a:pt x="9013" y="21595"/>
                  <a:pt x="9260" y="21524"/>
                  <a:pt x="9357" y="21352"/>
                </a:cubicBezTo>
                <a:lnTo>
                  <a:pt x="9422" y="21237"/>
                </a:lnTo>
                <a:lnTo>
                  <a:pt x="9354" y="21145"/>
                </a:lnTo>
                <a:cubicBezTo>
                  <a:pt x="9317" y="21094"/>
                  <a:pt x="9228" y="21026"/>
                  <a:pt x="9157" y="20993"/>
                </a:cubicBezTo>
                <a:lnTo>
                  <a:pt x="9029" y="20933"/>
                </a:lnTo>
                <a:lnTo>
                  <a:pt x="9022" y="20082"/>
                </a:lnTo>
                <a:lnTo>
                  <a:pt x="9015" y="19230"/>
                </a:lnTo>
                <a:lnTo>
                  <a:pt x="9369" y="19218"/>
                </a:lnTo>
                <a:cubicBezTo>
                  <a:pt x="10277" y="19188"/>
                  <a:pt x="10903" y="19207"/>
                  <a:pt x="10926" y="19263"/>
                </a:cubicBezTo>
                <a:cubicBezTo>
                  <a:pt x="10939" y="19296"/>
                  <a:pt x="10947" y="19676"/>
                  <a:pt x="10943" y="20131"/>
                </a:cubicBezTo>
                <a:lnTo>
                  <a:pt x="10936" y="20941"/>
                </a:lnTo>
                <a:lnTo>
                  <a:pt x="10837" y="20985"/>
                </a:lnTo>
                <a:cubicBezTo>
                  <a:pt x="10540" y="21116"/>
                  <a:pt x="10484" y="21266"/>
                  <a:pt x="10664" y="21452"/>
                </a:cubicBezTo>
                <a:cubicBezTo>
                  <a:pt x="10752" y="21542"/>
                  <a:pt x="10812" y="21553"/>
                  <a:pt x="11208" y="21553"/>
                </a:cubicBezTo>
                <a:cubicBezTo>
                  <a:pt x="11665" y="21553"/>
                  <a:pt x="11800" y="21511"/>
                  <a:pt x="11869" y="21342"/>
                </a:cubicBezTo>
                <a:cubicBezTo>
                  <a:pt x="11918" y="21218"/>
                  <a:pt x="11789" y="21030"/>
                  <a:pt x="11624" y="20988"/>
                </a:cubicBezTo>
                <a:lnTo>
                  <a:pt x="11493" y="20955"/>
                </a:lnTo>
                <a:lnTo>
                  <a:pt x="11493" y="20097"/>
                </a:lnTo>
                <a:lnTo>
                  <a:pt x="11493" y="19240"/>
                </a:lnTo>
                <a:lnTo>
                  <a:pt x="11772" y="19206"/>
                </a:lnTo>
                <a:cubicBezTo>
                  <a:pt x="11926" y="19188"/>
                  <a:pt x="12357" y="19179"/>
                  <a:pt x="12732" y="19188"/>
                </a:cubicBezTo>
                <a:lnTo>
                  <a:pt x="13413" y="19205"/>
                </a:lnTo>
                <a:lnTo>
                  <a:pt x="13419" y="20082"/>
                </a:lnTo>
                <a:lnTo>
                  <a:pt x="13426" y="20960"/>
                </a:lnTo>
                <a:lnTo>
                  <a:pt x="13308" y="20995"/>
                </a:lnTo>
                <a:cubicBezTo>
                  <a:pt x="13147" y="21042"/>
                  <a:pt x="13024" y="21163"/>
                  <a:pt x="13034" y="21267"/>
                </a:cubicBezTo>
                <a:cubicBezTo>
                  <a:pt x="13038" y="21312"/>
                  <a:pt x="13086" y="21396"/>
                  <a:pt x="13140" y="21452"/>
                </a:cubicBezTo>
                <a:cubicBezTo>
                  <a:pt x="13229" y="21543"/>
                  <a:pt x="13289" y="21553"/>
                  <a:pt x="13698" y="21553"/>
                </a:cubicBezTo>
                <a:cubicBezTo>
                  <a:pt x="14106" y="21553"/>
                  <a:pt x="14166" y="21543"/>
                  <a:pt x="14254" y="21452"/>
                </a:cubicBezTo>
                <a:cubicBezTo>
                  <a:pt x="14429" y="21272"/>
                  <a:pt x="14379" y="21102"/>
                  <a:pt x="14118" y="20993"/>
                </a:cubicBezTo>
                <a:lnTo>
                  <a:pt x="13983" y="20936"/>
                </a:lnTo>
                <a:lnTo>
                  <a:pt x="13975" y="20087"/>
                </a:lnTo>
                <a:lnTo>
                  <a:pt x="13969" y="19238"/>
                </a:lnTo>
                <a:lnTo>
                  <a:pt x="14211" y="19221"/>
                </a:lnTo>
                <a:cubicBezTo>
                  <a:pt x="14344" y="19212"/>
                  <a:pt x="14779" y="19212"/>
                  <a:pt x="15177" y="19220"/>
                </a:cubicBezTo>
                <a:lnTo>
                  <a:pt x="15902" y="19233"/>
                </a:lnTo>
                <a:lnTo>
                  <a:pt x="15902" y="20099"/>
                </a:lnTo>
                <a:lnTo>
                  <a:pt x="15902" y="20963"/>
                </a:lnTo>
                <a:lnTo>
                  <a:pt x="15779" y="20996"/>
                </a:lnTo>
                <a:cubicBezTo>
                  <a:pt x="15661" y="21029"/>
                  <a:pt x="15504" y="21180"/>
                  <a:pt x="15506" y="21260"/>
                </a:cubicBezTo>
                <a:cubicBezTo>
                  <a:pt x="15508" y="21358"/>
                  <a:pt x="15646" y="21489"/>
                  <a:pt x="15797" y="21538"/>
                </a:cubicBezTo>
                <a:cubicBezTo>
                  <a:pt x="15889" y="21568"/>
                  <a:pt x="16121" y="21582"/>
                  <a:pt x="16314" y="21568"/>
                </a:cubicBezTo>
                <a:cubicBezTo>
                  <a:pt x="16603" y="21549"/>
                  <a:pt x="16680" y="21525"/>
                  <a:pt x="16748" y="21443"/>
                </a:cubicBezTo>
                <a:cubicBezTo>
                  <a:pt x="16793" y="21388"/>
                  <a:pt x="16834" y="21306"/>
                  <a:pt x="16838" y="21260"/>
                </a:cubicBezTo>
                <a:cubicBezTo>
                  <a:pt x="16848" y="21160"/>
                  <a:pt x="16749" y="21047"/>
                  <a:pt x="16608" y="20995"/>
                </a:cubicBezTo>
                <a:cubicBezTo>
                  <a:pt x="16446" y="20934"/>
                  <a:pt x="16447" y="20936"/>
                  <a:pt x="16447" y="20040"/>
                </a:cubicBezTo>
                <a:lnTo>
                  <a:pt x="16447" y="19230"/>
                </a:lnTo>
                <a:lnTo>
                  <a:pt x="16954" y="19230"/>
                </a:lnTo>
                <a:lnTo>
                  <a:pt x="17462" y="19230"/>
                </a:lnTo>
                <a:lnTo>
                  <a:pt x="17462" y="19864"/>
                </a:lnTo>
                <a:lnTo>
                  <a:pt x="17462" y="20498"/>
                </a:lnTo>
                <a:lnTo>
                  <a:pt x="17376" y="20603"/>
                </a:lnTo>
                <a:cubicBezTo>
                  <a:pt x="17299" y="20696"/>
                  <a:pt x="17288" y="20733"/>
                  <a:pt x="17286" y="20926"/>
                </a:cubicBezTo>
                <a:cubicBezTo>
                  <a:pt x="17279" y="21478"/>
                  <a:pt x="17295" y="21532"/>
                  <a:pt x="17474" y="21578"/>
                </a:cubicBezTo>
                <a:cubicBezTo>
                  <a:pt x="17512" y="21588"/>
                  <a:pt x="18387" y="21594"/>
                  <a:pt x="19304" y="21595"/>
                </a:cubicBezTo>
                <a:cubicBezTo>
                  <a:pt x="20222" y="21596"/>
                  <a:pt x="21183" y="21593"/>
                  <a:pt x="21395" y="21583"/>
                </a:cubicBezTo>
                <a:cubicBezTo>
                  <a:pt x="21518" y="21578"/>
                  <a:pt x="21598" y="21373"/>
                  <a:pt x="21598" y="21068"/>
                </a:cubicBezTo>
                <a:cubicBezTo>
                  <a:pt x="21598" y="20884"/>
                  <a:pt x="21584" y="20796"/>
                  <a:pt x="21537" y="20693"/>
                </a:cubicBezTo>
                <a:cubicBezTo>
                  <a:pt x="21504" y="20618"/>
                  <a:pt x="21465" y="20558"/>
                  <a:pt x="21450" y="20558"/>
                </a:cubicBezTo>
                <a:cubicBezTo>
                  <a:pt x="21421" y="20558"/>
                  <a:pt x="21427" y="19269"/>
                  <a:pt x="21468" y="16728"/>
                </a:cubicBezTo>
                <a:cubicBezTo>
                  <a:pt x="21481" y="15880"/>
                  <a:pt x="21480" y="15289"/>
                  <a:pt x="21465" y="15145"/>
                </a:cubicBezTo>
                <a:cubicBezTo>
                  <a:pt x="21452" y="15018"/>
                  <a:pt x="21435" y="14238"/>
                  <a:pt x="21427" y="13410"/>
                </a:cubicBezTo>
                <a:lnTo>
                  <a:pt x="21413" y="11905"/>
                </a:lnTo>
                <a:lnTo>
                  <a:pt x="21350" y="11840"/>
                </a:lnTo>
                <a:cubicBezTo>
                  <a:pt x="21316" y="11805"/>
                  <a:pt x="21259" y="11776"/>
                  <a:pt x="21223" y="11775"/>
                </a:cubicBezTo>
                <a:cubicBezTo>
                  <a:pt x="21075" y="11773"/>
                  <a:pt x="21078" y="11795"/>
                  <a:pt x="21078" y="10776"/>
                </a:cubicBezTo>
                <a:lnTo>
                  <a:pt x="21078" y="9840"/>
                </a:lnTo>
                <a:lnTo>
                  <a:pt x="20943" y="9620"/>
                </a:lnTo>
                <a:cubicBezTo>
                  <a:pt x="20868" y="9499"/>
                  <a:pt x="20749" y="9313"/>
                  <a:pt x="20677" y="9206"/>
                </a:cubicBezTo>
                <a:cubicBezTo>
                  <a:pt x="20524" y="8980"/>
                  <a:pt x="20136" y="8410"/>
                  <a:pt x="20019" y="8240"/>
                </a:cubicBezTo>
                <a:cubicBezTo>
                  <a:pt x="19974" y="8176"/>
                  <a:pt x="19902" y="8059"/>
                  <a:pt x="19858" y="7980"/>
                </a:cubicBezTo>
                <a:cubicBezTo>
                  <a:pt x="19814" y="7902"/>
                  <a:pt x="19747" y="7805"/>
                  <a:pt x="19710" y="7763"/>
                </a:cubicBezTo>
                <a:cubicBezTo>
                  <a:pt x="19626" y="7670"/>
                  <a:pt x="19622" y="7588"/>
                  <a:pt x="19701" y="7588"/>
                </a:cubicBezTo>
                <a:cubicBezTo>
                  <a:pt x="19810" y="7588"/>
                  <a:pt x="20099" y="7427"/>
                  <a:pt x="20236" y="7290"/>
                </a:cubicBezTo>
                <a:cubicBezTo>
                  <a:pt x="20356" y="7170"/>
                  <a:pt x="20374" y="7134"/>
                  <a:pt x="20380" y="6986"/>
                </a:cubicBezTo>
                <a:cubicBezTo>
                  <a:pt x="20388" y="6817"/>
                  <a:pt x="20339" y="6516"/>
                  <a:pt x="20304" y="6516"/>
                </a:cubicBezTo>
                <a:cubicBezTo>
                  <a:pt x="20294" y="6516"/>
                  <a:pt x="20286" y="6484"/>
                  <a:pt x="20286" y="6446"/>
                </a:cubicBezTo>
                <a:cubicBezTo>
                  <a:pt x="20286" y="6407"/>
                  <a:pt x="20237" y="6281"/>
                  <a:pt x="20177" y="6167"/>
                </a:cubicBezTo>
                <a:cubicBezTo>
                  <a:pt x="19920" y="5680"/>
                  <a:pt x="19514" y="5446"/>
                  <a:pt x="19219" y="5615"/>
                </a:cubicBezTo>
                <a:cubicBezTo>
                  <a:pt x="19052" y="5711"/>
                  <a:pt x="19023" y="5696"/>
                  <a:pt x="19023" y="5520"/>
                </a:cubicBezTo>
                <a:cubicBezTo>
                  <a:pt x="19023" y="5453"/>
                  <a:pt x="19012" y="5384"/>
                  <a:pt x="18999" y="5368"/>
                </a:cubicBezTo>
                <a:cubicBezTo>
                  <a:pt x="18987" y="5352"/>
                  <a:pt x="18969" y="5229"/>
                  <a:pt x="18961" y="5096"/>
                </a:cubicBezTo>
                <a:cubicBezTo>
                  <a:pt x="18952" y="4963"/>
                  <a:pt x="18935" y="4816"/>
                  <a:pt x="18922" y="4768"/>
                </a:cubicBezTo>
                <a:cubicBezTo>
                  <a:pt x="18909" y="4719"/>
                  <a:pt x="18898" y="4634"/>
                  <a:pt x="18898" y="4579"/>
                </a:cubicBezTo>
                <a:cubicBezTo>
                  <a:pt x="18898" y="4524"/>
                  <a:pt x="18888" y="4465"/>
                  <a:pt x="18874" y="4447"/>
                </a:cubicBezTo>
                <a:cubicBezTo>
                  <a:pt x="18860" y="4430"/>
                  <a:pt x="18849" y="4350"/>
                  <a:pt x="18849" y="4269"/>
                </a:cubicBezTo>
                <a:cubicBezTo>
                  <a:pt x="18849" y="4188"/>
                  <a:pt x="18840" y="4109"/>
                  <a:pt x="18828" y="4094"/>
                </a:cubicBezTo>
                <a:cubicBezTo>
                  <a:pt x="18816" y="4079"/>
                  <a:pt x="18799" y="3968"/>
                  <a:pt x="18790" y="3848"/>
                </a:cubicBezTo>
                <a:cubicBezTo>
                  <a:pt x="18772" y="3610"/>
                  <a:pt x="18732" y="3324"/>
                  <a:pt x="18698" y="3185"/>
                </a:cubicBezTo>
                <a:cubicBezTo>
                  <a:pt x="18686" y="3136"/>
                  <a:pt x="18676" y="3038"/>
                  <a:pt x="18676" y="2969"/>
                </a:cubicBezTo>
                <a:cubicBezTo>
                  <a:pt x="18676" y="2900"/>
                  <a:pt x="18665" y="2830"/>
                  <a:pt x="18652" y="2814"/>
                </a:cubicBezTo>
                <a:cubicBezTo>
                  <a:pt x="18640" y="2798"/>
                  <a:pt x="18622" y="2660"/>
                  <a:pt x="18613" y="2506"/>
                </a:cubicBezTo>
                <a:cubicBezTo>
                  <a:pt x="18603" y="2351"/>
                  <a:pt x="18586" y="2212"/>
                  <a:pt x="18574" y="2197"/>
                </a:cubicBezTo>
                <a:cubicBezTo>
                  <a:pt x="18562" y="2182"/>
                  <a:pt x="18552" y="2103"/>
                  <a:pt x="18552" y="2022"/>
                </a:cubicBezTo>
                <a:cubicBezTo>
                  <a:pt x="18552" y="1941"/>
                  <a:pt x="18541" y="1861"/>
                  <a:pt x="18527" y="1843"/>
                </a:cubicBezTo>
                <a:cubicBezTo>
                  <a:pt x="18513" y="1826"/>
                  <a:pt x="18503" y="1744"/>
                  <a:pt x="18503" y="1663"/>
                </a:cubicBezTo>
                <a:cubicBezTo>
                  <a:pt x="18503" y="1582"/>
                  <a:pt x="18492" y="1503"/>
                  <a:pt x="18480" y="1488"/>
                </a:cubicBezTo>
                <a:cubicBezTo>
                  <a:pt x="18468" y="1473"/>
                  <a:pt x="18451" y="1374"/>
                  <a:pt x="18442" y="1268"/>
                </a:cubicBezTo>
                <a:cubicBezTo>
                  <a:pt x="18406" y="835"/>
                  <a:pt x="18247" y="382"/>
                  <a:pt x="18065" y="194"/>
                </a:cubicBezTo>
                <a:cubicBezTo>
                  <a:pt x="17933" y="57"/>
                  <a:pt x="17812" y="-4"/>
                  <a:pt x="1766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Операции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Операции</a:t>
            </a:r>
          </a:p>
        </p:txBody>
      </p:sp>
      <p:sp>
        <p:nvSpPr>
          <p:cNvPr id="321" name="Производственно-сбытовая цепочка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Производственно-сбытовая цепочка</a:t>
            </a:r>
          </a:p>
        </p:txBody>
      </p:sp>
      <p:sp>
        <p:nvSpPr>
          <p:cNvPr id="322" name="Дистрибуция Реналокса через логистический хаб ОФ-EBH в Стамбуле. Оттуда препарат поставляется в 80 ведущих госпиталей и онкоцентров Турции, а также в 5 ключевых национальных дистрибьюторов."/>
          <p:cNvSpPr txBox="1"/>
          <p:nvPr>
            <p:ph type="body" idx="1"/>
          </p:nvPr>
        </p:nvSpPr>
        <p:spPr>
          <a:xfrm>
            <a:off x="769015" y="4317581"/>
            <a:ext cx="22192442" cy="749374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0E3065"/>
                </a:solidFill>
              </a:defRPr>
            </a:pPr>
            <a:r>
              <a:rPr>
                <a:solidFill>
                  <a:srgbClr val="479FC3"/>
                </a:solidFill>
              </a:rPr>
              <a:t>Дистрибуция Реналокса</a:t>
            </a:r>
            <a:r>
              <a:t> через логистический хаб ОФ-EBH в Стамбуле. Оттуда препарат поставляется в </a:t>
            </a:r>
            <a:r>
              <a:rPr>
                <a:solidFill>
                  <a:srgbClr val="479FC3"/>
                </a:solidFill>
              </a:rPr>
              <a:t>80 ведущих госпиталей и онкоцентров Турции</a:t>
            </a:r>
            <a:r>
              <a:t>, а также в </a:t>
            </a:r>
            <a:r>
              <a:rPr>
                <a:solidFill>
                  <a:srgbClr val="479FC3"/>
                </a:solidFill>
              </a:rPr>
              <a:t>5 ключевых национальных дистрибьюторов.</a:t>
            </a:r>
            <a:endParaRPr>
              <a:solidFill>
                <a:srgbClr val="479FC3"/>
              </a:solidFill>
            </a:endParaRPr>
          </a:p>
          <a:p>
            <a:pPr marL="0" indent="0">
              <a:buSzTx/>
              <a:buNone/>
              <a:defRPr b="1">
                <a:solidFill>
                  <a:srgbClr val="0E3065"/>
                </a:solidFill>
              </a:defRPr>
            </a:pPr>
          </a:p>
        </p:txBody>
      </p:sp>
      <p:pic>
        <p:nvPicPr>
          <p:cNvPr id="323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6041" y="309091"/>
            <a:ext cx="1703155" cy="1673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8300000">
            <a:off x="-3861744" y="8535179"/>
            <a:ext cx="7489073" cy="7359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rcRect l="10108" t="8792" r="12493" b="6430"/>
          <a:stretch>
            <a:fillRect/>
          </a:stretch>
        </p:blipFill>
        <p:spPr>
          <a:xfrm>
            <a:off x="16828600" y="8222580"/>
            <a:ext cx="6683901" cy="4883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599" fill="norm" stroke="1" extrusionOk="0">
                <a:moveTo>
                  <a:pt x="14164" y="0"/>
                </a:moveTo>
                <a:cubicBezTo>
                  <a:pt x="13968" y="3"/>
                  <a:pt x="13766" y="13"/>
                  <a:pt x="13568" y="28"/>
                </a:cubicBezTo>
                <a:cubicBezTo>
                  <a:pt x="13543" y="30"/>
                  <a:pt x="13518" y="33"/>
                  <a:pt x="13494" y="35"/>
                </a:cubicBezTo>
                <a:cubicBezTo>
                  <a:pt x="13307" y="51"/>
                  <a:pt x="13123" y="71"/>
                  <a:pt x="12949" y="97"/>
                </a:cubicBezTo>
                <a:cubicBezTo>
                  <a:pt x="12942" y="98"/>
                  <a:pt x="12933" y="98"/>
                  <a:pt x="12927" y="99"/>
                </a:cubicBezTo>
                <a:cubicBezTo>
                  <a:pt x="12925" y="99"/>
                  <a:pt x="12923" y="100"/>
                  <a:pt x="12922" y="100"/>
                </a:cubicBezTo>
                <a:cubicBezTo>
                  <a:pt x="11942" y="283"/>
                  <a:pt x="11033" y="700"/>
                  <a:pt x="10201" y="1348"/>
                </a:cubicBezTo>
                <a:cubicBezTo>
                  <a:pt x="9675" y="1758"/>
                  <a:pt x="9179" y="2261"/>
                  <a:pt x="8714" y="2855"/>
                </a:cubicBezTo>
                <a:cubicBezTo>
                  <a:pt x="8158" y="3567"/>
                  <a:pt x="7458" y="4944"/>
                  <a:pt x="7201" y="5830"/>
                </a:cubicBezTo>
                <a:cubicBezTo>
                  <a:pt x="6970" y="6627"/>
                  <a:pt x="6944" y="6665"/>
                  <a:pt x="6676" y="6611"/>
                </a:cubicBezTo>
                <a:cubicBezTo>
                  <a:pt x="6512" y="6578"/>
                  <a:pt x="6420" y="6620"/>
                  <a:pt x="6346" y="6757"/>
                </a:cubicBezTo>
                <a:cubicBezTo>
                  <a:pt x="6250" y="6935"/>
                  <a:pt x="6240" y="6936"/>
                  <a:pt x="6192" y="6769"/>
                </a:cubicBezTo>
                <a:cubicBezTo>
                  <a:pt x="6153" y="6631"/>
                  <a:pt x="6055" y="6590"/>
                  <a:pt x="5751" y="6590"/>
                </a:cubicBezTo>
                <a:cubicBezTo>
                  <a:pt x="5492" y="6590"/>
                  <a:pt x="5398" y="6608"/>
                  <a:pt x="5349" y="6703"/>
                </a:cubicBezTo>
                <a:cubicBezTo>
                  <a:pt x="5346" y="6716"/>
                  <a:pt x="5342" y="6729"/>
                  <a:pt x="5342" y="6745"/>
                </a:cubicBezTo>
                <a:cubicBezTo>
                  <a:pt x="5342" y="6788"/>
                  <a:pt x="5335" y="6822"/>
                  <a:pt x="5327" y="6852"/>
                </a:cubicBezTo>
                <a:cubicBezTo>
                  <a:pt x="5326" y="6856"/>
                  <a:pt x="5325" y="6859"/>
                  <a:pt x="5324" y="6862"/>
                </a:cubicBezTo>
                <a:cubicBezTo>
                  <a:pt x="5315" y="6891"/>
                  <a:pt x="5303" y="6913"/>
                  <a:pt x="5288" y="6927"/>
                </a:cubicBezTo>
                <a:lnTo>
                  <a:pt x="5288" y="6929"/>
                </a:lnTo>
                <a:lnTo>
                  <a:pt x="5263" y="7047"/>
                </a:lnTo>
                <a:lnTo>
                  <a:pt x="5201" y="6929"/>
                </a:lnTo>
                <a:cubicBezTo>
                  <a:pt x="5191" y="6920"/>
                  <a:pt x="5183" y="6907"/>
                  <a:pt x="5174" y="6890"/>
                </a:cubicBezTo>
                <a:cubicBezTo>
                  <a:pt x="5166" y="6875"/>
                  <a:pt x="5158" y="6855"/>
                  <a:pt x="5152" y="6832"/>
                </a:cubicBezTo>
                <a:cubicBezTo>
                  <a:pt x="5152" y="6832"/>
                  <a:pt x="5151" y="6831"/>
                  <a:pt x="5151" y="6831"/>
                </a:cubicBezTo>
                <a:lnTo>
                  <a:pt x="5145" y="6818"/>
                </a:lnTo>
                <a:cubicBezTo>
                  <a:pt x="5070" y="6674"/>
                  <a:pt x="4951" y="6590"/>
                  <a:pt x="4819" y="6590"/>
                </a:cubicBezTo>
                <a:cubicBezTo>
                  <a:pt x="4789" y="6590"/>
                  <a:pt x="4769" y="6594"/>
                  <a:pt x="4747" y="6597"/>
                </a:cubicBezTo>
                <a:cubicBezTo>
                  <a:pt x="4697" y="6619"/>
                  <a:pt x="4652" y="6656"/>
                  <a:pt x="4623" y="6708"/>
                </a:cubicBezTo>
                <a:cubicBezTo>
                  <a:pt x="4605" y="6765"/>
                  <a:pt x="4595" y="6840"/>
                  <a:pt x="4587" y="6971"/>
                </a:cubicBezTo>
                <a:cubicBezTo>
                  <a:pt x="4574" y="7180"/>
                  <a:pt x="4529" y="7352"/>
                  <a:pt x="4488" y="7352"/>
                </a:cubicBezTo>
                <a:cubicBezTo>
                  <a:pt x="4447" y="7352"/>
                  <a:pt x="4405" y="7180"/>
                  <a:pt x="4392" y="6971"/>
                </a:cubicBezTo>
                <a:lnTo>
                  <a:pt x="4379" y="6759"/>
                </a:lnTo>
                <a:cubicBezTo>
                  <a:pt x="4366" y="6689"/>
                  <a:pt x="4341" y="6646"/>
                  <a:pt x="4284" y="6622"/>
                </a:cubicBezTo>
                <a:cubicBezTo>
                  <a:pt x="4277" y="6619"/>
                  <a:pt x="4265" y="6617"/>
                  <a:pt x="4256" y="6615"/>
                </a:cubicBezTo>
                <a:cubicBezTo>
                  <a:pt x="4231" y="6607"/>
                  <a:pt x="4206" y="6601"/>
                  <a:pt x="4169" y="6597"/>
                </a:cubicBezTo>
                <a:cubicBezTo>
                  <a:pt x="4168" y="6597"/>
                  <a:pt x="4167" y="6597"/>
                  <a:pt x="4166" y="6597"/>
                </a:cubicBezTo>
                <a:cubicBezTo>
                  <a:pt x="4117" y="6592"/>
                  <a:pt x="4055" y="6590"/>
                  <a:pt x="3979" y="6590"/>
                </a:cubicBezTo>
                <a:cubicBezTo>
                  <a:pt x="3819" y="6590"/>
                  <a:pt x="3663" y="6615"/>
                  <a:pt x="3578" y="6652"/>
                </a:cubicBezTo>
                <a:cubicBezTo>
                  <a:pt x="3549" y="6664"/>
                  <a:pt x="3528" y="6678"/>
                  <a:pt x="3517" y="6692"/>
                </a:cubicBezTo>
                <a:cubicBezTo>
                  <a:pt x="3486" y="6735"/>
                  <a:pt x="3419" y="6738"/>
                  <a:pt x="3335" y="6725"/>
                </a:cubicBezTo>
                <a:cubicBezTo>
                  <a:pt x="3335" y="6725"/>
                  <a:pt x="3335" y="6725"/>
                  <a:pt x="3334" y="6725"/>
                </a:cubicBezTo>
                <a:cubicBezTo>
                  <a:pt x="3279" y="6726"/>
                  <a:pt x="3224" y="6728"/>
                  <a:pt x="3160" y="6718"/>
                </a:cubicBezTo>
                <a:lnTo>
                  <a:pt x="2829" y="6667"/>
                </a:lnTo>
                <a:lnTo>
                  <a:pt x="2806" y="7061"/>
                </a:lnTo>
                <a:cubicBezTo>
                  <a:pt x="2774" y="7588"/>
                  <a:pt x="2639" y="7561"/>
                  <a:pt x="2611" y="7022"/>
                </a:cubicBezTo>
                <a:lnTo>
                  <a:pt x="2595" y="6725"/>
                </a:lnTo>
                <a:cubicBezTo>
                  <a:pt x="2595" y="6725"/>
                  <a:pt x="2594" y="6724"/>
                  <a:pt x="2594" y="6724"/>
                </a:cubicBezTo>
                <a:cubicBezTo>
                  <a:pt x="2586" y="6704"/>
                  <a:pt x="2575" y="6687"/>
                  <a:pt x="2563" y="6673"/>
                </a:cubicBezTo>
                <a:cubicBezTo>
                  <a:pt x="2557" y="6665"/>
                  <a:pt x="2551" y="6658"/>
                  <a:pt x="2544" y="6652"/>
                </a:cubicBezTo>
                <a:cubicBezTo>
                  <a:pt x="2532" y="6641"/>
                  <a:pt x="2517" y="6633"/>
                  <a:pt x="2501" y="6625"/>
                </a:cubicBezTo>
                <a:cubicBezTo>
                  <a:pt x="2489" y="6620"/>
                  <a:pt x="2474" y="6615"/>
                  <a:pt x="2460" y="6611"/>
                </a:cubicBezTo>
                <a:cubicBezTo>
                  <a:pt x="2442" y="6606"/>
                  <a:pt x="2425" y="6600"/>
                  <a:pt x="2403" y="6597"/>
                </a:cubicBezTo>
                <a:cubicBezTo>
                  <a:pt x="2363" y="6592"/>
                  <a:pt x="2318" y="6590"/>
                  <a:pt x="2259" y="6590"/>
                </a:cubicBezTo>
                <a:lnTo>
                  <a:pt x="2235" y="6590"/>
                </a:lnTo>
                <a:lnTo>
                  <a:pt x="1939" y="6590"/>
                </a:lnTo>
                <a:lnTo>
                  <a:pt x="1881" y="6590"/>
                </a:lnTo>
                <a:lnTo>
                  <a:pt x="1602" y="5855"/>
                </a:lnTo>
                <a:cubicBezTo>
                  <a:pt x="1583" y="5806"/>
                  <a:pt x="1559" y="5751"/>
                  <a:pt x="1539" y="5700"/>
                </a:cubicBezTo>
                <a:cubicBezTo>
                  <a:pt x="1536" y="5700"/>
                  <a:pt x="1534" y="5699"/>
                  <a:pt x="1531" y="5698"/>
                </a:cubicBezTo>
                <a:cubicBezTo>
                  <a:pt x="1420" y="5671"/>
                  <a:pt x="1409" y="5940"/>
                  <a:pt x="1409" y="8697"/>
                </a:cubicBezTo>
                <a:cubicBezTo>
                  <a:pt x="1409" y="10607"/>
                  <a:pt x="1381" y="11765"/>
                  <a:pt x="1334" y="11830"/>
                </a:cubicBezTo>
                <a:cubicBezTo>
                  <a:pt x="1283" y="11900"/>
                  <a:pt x="1284" y="12030"/>
                  <a:pt x="1336" y="12236"/>
                </a:cubicBezTo>
                <a:cubicBezTo>
                  <a:pt x="1380" y="12406"/>
                  <a:pt x="1404" y="13138"/>
                  <a:pt x="1393" y="13905"/>
                </a:cubicBezTo>
                <a:lnTo>
                  <a:pt x="1372" y="15269"/>
                </a:lnTo>
                <a:lnTo>
                  <a:pt x="800" y="15299"/>
                </a:lnTo>
                <a:lnTo>
                  <a:pt x="228" y="15329"/>
                </a:lnTo>
                <a:lnTo>
                  <a:pt x="219" y="15306"/>
                </a:lnTo>
                <a:cubicBezTo>
                  <a:pt x="153" y="15346"/>
                  <a:pt x="83" y="15412"/>
                  <a:pt x="57" y="15466"/>
                </a:cubicBezTo>
                <a:cubicBezTo>
                  <a:pt x="17" y="15545"/>
                  <a:pt x="-1" y="16588"/>
                  <a:pt x="0" y="17684"/>
                </a:cubicBezTo>
                <a:cubicBezTo>
                  <a:pt x="1" y="18781"/>
                  <a:pt x="21" y="19930"/>
                  <a:pt x="57" y="20219"/>
                </a:cubicBezTo>
                <a:cubicBezTo>
                  <a:pt x="66" y="20262"/>
                  <a:pt x="76" y="20288"/>
                  <a:pt x="89" y="20305"/>
                </a:cubicBezTo>
                <a:cubicBezTo>
                  <a:pt x="98" y="20311"/>
                  <a:pt x="108" y="20323"/>
                  <a:pt x="119" y="20339"/>
                </a:cubicBezTo>
                <a:cubicBezTo>
                  <a:pt x="120" y="20340"/>
                  <a:pt x="121" y="20339"/>
                  <a:pt x="122" y="20340"/>
                </a:cubicBezTo>
                <a:cubicBezTo>
                  <a:pt x="174" y="20377"/>
                  <a:pt x="214" y="20467"/>
                  <a:pt x="219" y="20558"/>
                </a:cubicBezTo>
                <a:cubicBezTo>
                  <a:pt x="220" y="20559"/>
                  <a:pt x="220" y="20558"/>
                  <a:pt x="221" y="20558"/>
                </a:cubicBezTo>
                <a:cubicBezTo>
                  <a:pt x="229" y="20581"/>
                  <a:pt x="239" y="20598"/>
                  <a:pt x="246" y="20623"/>
                </a:cubicBezTo>
                <a:cubicBezTo>
                  <a:pt x="290" y="20764"/>
                  <a:pt x="336" y="20874"/>
                  <a:pt x="387" y="20962"/>
                </a:cubicBezTo>
                <a:cubicBezTo>
                  <a:pt x="420" y="21006"/>
                  <a:pt x="458" y="21046"/>
                  <a:pt x="495" y="21085"/>
                </a:cubicBezTo>
                <a:cubicBezTo>
                  <a:pt x="529" y="21118"/>
                  <a:pt x="563" y="21147"/>
                  <a:pt x="599" y="21174"/>
                </a:cubicBezTo>
                <a:cubicBezTo>
                  <a:pt x="600" y="21175"/>
                  <a:pt x="603" y="21178"/>
                  <a:pt x="604" y="21179"/>
                </a:cubicBezTo>
                <a:cubicBezTo>
                  <a:pt x="605" y="21180"/>
                  <a:pt x="605" y="21179"/>
                  <a:pt x="605" y="21179"/>
                </a:cubicBezTo>
                <a:cubicBezTo>
                  <a:pt x="675" y="21214"/>
                  <a:pt x="754" y="21234"/>
                  <a:pt x="849" y="21237"/>
                </a:cubicBezTo>
                <a:cubicBezTo>
                  <a:pt x="1003" y="21243"/>
                  <a:pt x="1155" y="21162"/>
                  <a:pt x="1275" y="21030"/>
                </a:cubicBezTo>
                <a:cubicBezTo>
                  <a:pt x="1275" y="21030"/>
                  <a:pt x="1276" y="21029"/>
                  <a:pt x="1276" y="21028"/>
                </a:cubicBezTo>
                <a:cubicBezTo>
                  <a:pt x="1276" y="21028"/>
                  <a:pt x="1277" y="21029"/>
                  <a:pt x="1277" y="21028"/>
                </a:cubicBezTo>
                <a:cubicBezTo>
                  <a:pt x="1279" y="21026"/>
                  <a:pt x="1281" y="21025"/>
                  <a:pt x="1282" y="21023"/>
                </a:cubicBezTo>
                <a:cubicBezTo>
                  <a:pt x="1285" y="21020"/>
                  <a:pt x="1287" y="21017"/>
                  <a:pt x="1289" y="21014"/>
                </a:cubicBezTo>
                <a:cubicBezTo>
                  <a:pt x="1296" y="21005"/>
                  <a:pt x="1303" y="20993"/>
                  <a:pt x="1311" y="20983"/>
                </a:cubicBezTo>
                <a:cubicBezTo>
                  <a:pt x="1313" y="20979"/>
                  <a:pt x="1317" y="20973"/>
                  <a:pt x="1320" y="20969"/>
                </a:cubicBezTo>
                <a:cubicBezTo>
                  <a:pt x="1343" y="20932"/>
                  <a:pt x="1363" y="20894"/>
                  <a:pt x="1382" y="20853"/>
                </a:cubicBezTo>
                <a:cubicBezTo>
                  <a:pt x="1391" y="20834"/>
                  <a:pt x="1400" y="20814"/>
                  <a:pt x="1408" y="20795"/>
                </a:cubicBezTo>
                <a:cubicBezTo>
                  <a:pt x="1423" y="20759"/>
                  <a:pt x="1436" y="20723"/>
                  <a:pt x="1448" y="20684"/>
                </a:cubicBezTo>
                <a:cubicBezTo>
                  <a:pt x="1453" y="20667"/>
                  <a:pt x="1458" y="20650"/>
                  <a:pt x="1463" y="20632"/>
                </a:cubicBezTo>
                <a:cubicBezTo>
                  <a:pt x="1479" y="20573"/>
                  <a:pt x="1492" y="20510"/>
                  <a:pt x="1499" y="20446"/>
                </a:cubicBezTo>
                <a:cubicBezTo>
                  <a:pt x="1507" y="20375"/>
                  <a:pt x="1524" y="20327"/>
                  <a:pt x="1544" y="20295"/>
                </a:cubicBezTo>
                <a:cubicBezTo>
                  <a:pt x="1546" y="20290"/>
                  <a:pt x="1548" y="20287"/>
                  <a:pt x="1550" y="20282"/>
                </a:cubicBezTo>
                <a:cubicBezTo>
                  <a:pt x="1551" y="20281"/>
                  <a:pt x="1551" y="20280"/>
                  <a:pt x="1552" y="20279"/>
                </a:cubicBezTo>
                <a:cubicBezTo>
                  <a:pt x="1552" y="20278"/>
                  <a:pt x="1554" y="20278"/>
                  <a:pt x="1554" y="20277"/>
                </a:cubicBezTo>
                <a:cubicBezTo>
                  <a:pt x="1621" y="20157"/>
                  <a:pt x="1730" y="20270"/>
                  <a:pt x="1827" y="20604"/>
                </a:cubicBezTo>
                <a:cubicBezTo>
                  <a:pt x="1868" y="20742"/>
                  <a:pt x="1918" y="20855"/>
                  <a:pt x="1975" y="20949"/>
                </a:cubicBezTo>
                <a:cubicBezTo>
                  <a:pt x="1975" y="20950"/>
                  <a:pt x="1975" y="20951"/>
                  <a:pt x="1975" y="20951"/>
                </a:cubicBezTo>
                <a:cubicBezTo>
                  <a:pt x="1976" y="20953"/>
                  <a:pt x="1977" y="20955"/>
                  <a:pt x="1979" y="20957"/>
                </a:cubicBezTo>
                <a:cubicBezTo>
                  <a:pt x="2004" y="20989"/>
                  <a:pt x="2032" y="21019"/>
                  <a:pt x="2062" y="21048"/>
                </a:cubicBezTo>
                <a:cubicBezTo>
                  <a:pt x="2096" y="21080"/>
                  <a:pt x="2133" y="21110"/>
                  <a:pt x="2175" y="21139"/>
                </a:cubicBezTo>
                <a:cubicBezTo>
                  <a:pt x="2240" y="21183"/>
                  <a:pt x="2290" y="21218"/>
                  <a:pt x="2333" y="21241"/>
                </a:cubicBezTo>
                <a:cubicBezTo>
                  <a:pt x="2453" y="21264"/>
                  <a:pt x="2585" y="21231"/>
                  <a:pt x="2722" y="21139"/>
                </a:cubicBezTo>
                <a:cubicBezTo>
                  <a:pt x="2723" y="21138"/>
                  <a:pt x="2724" y="21138"/>
                  <a:pt x="2725" y="21137"/>
                </a:cubicBezTo>
                <a:cubicBezTo>
                  <a:pt x="2726" y="21137"/>
                  <a:pt x="2727" y="21136"/>
                  <a:pt x="2728" y="21136"/>
                </a:cubicBezTo>
                <a:cubicBezTo>
                  <a:pt x="2774" y="21104"/>
                  <a:pt x="2815" y="21072"/>
                  <a:pt x="2852" y="21036"/>
                </a:cubicBezTo>
                <a:cubicBezTo>
                  <a:pt x="2888" y="21000"/>
                  <a:pt x="2918" y="20962"/>
                  <a:pt x="2946" y="20921"/>
                </a:cubicBezTo>
                <a:cubicBezTo>
                  <a:pt x="2947" y="20919"/>
                  <a:pt x="2950" y="20917"/>
                  <a:pt x="2952" y="20914"/>
                </a:cubicBezTo>
                <a:cubicBezTo>
                  <a:pt x="2952" y="20914"/>
                  <a:pt x="2952" y="20913"/>
                  <a:pt x="2952" y="20913"/>
                </a:cubicBezTo>
                <a:cubicBezTo>
                  <a:pt x="2980" y="20869"/>
                  <a:pt x="3005" y="20822"/>
                  <a:pt x="3026" y="20770"/>
                </a:cubicBezTo>
                <a:cubicBezTo>
                  <a:pt x="3026" y="20770"/>
                  <a:pt x="3026" y="20769"/>
                  <a:pt x="3026" y="20769"/>
                </a:cubicBezTo>
                <a:cubicBezTo>
                  <a:pt x="3048" y="20717"/>
                  <a:pt x="3067" y="20661"/>
                  <a:pt x="3081" y="20598"/>
                </a:cubicBezTo>
                <a:lnTo>
                  <a:pt x="3166" y="20244"/>
                </a:lnTo>
                <a:lnTo>
                  <a:pt x="4402" y="20216"/>
                </a:lnTo>
                <a:lnTo>
                  <a:pt x="5640" y="20188"/>
                </a:lnTo>
                <a:lnTo>
                  <a:pt x="5763" y="20607"/>
                </a:lnTo>
                <a:cubicBezTo>
                  <a:pt x="5784" y="20681"/>
                  <a:pt x="5808" y="20748"/>
                  <a:pt x="5834" y="20809"/>
                </a:cubicBezTo>
                <a:cubicBezTo>
                  <a:pt x="5861" y="20870"/>
                  <a:pt x="5891" y="20925"/>
                  <a:pt x="5922" y="20974"/>
                </a:cubicBezTo>
                <a:cubicBezTo>
                  <a:pt x="5953" y="21023"/>
                  <a:pt x="5985" y="21066"/>
                  <a:pt x="6020" y="21102"/>
                </a:cubicBezTo>
                <a:cubicBezTo>
                  <a:pt x="6197" y="21282"/>
                  <a:pt x="6421" y="21299"/>
                  <a:pt x="6662" y="21136"/>
                </a:cubicBezTo>
                <a:cubicBezTo>
                  <a:pt x="6755" y="21072"/>
                  <a:pt x="6829" y="20998"/>
                  <a:pt x="6886" y="20911"/>
                </a:cubicBezTo>
                <a:cubicBezTo>
                  <a:pt x="6943" y="20823"/>
                  <a:pt x="6984" y="20723"/>
                  <a:pt x="7014" y="20598"/>
                </a:cubicBezTo>
                <a:lnTo>
                  <a:pt x="7100" y="20244"/>
                </a:lnTo>
                <a:lnTo>
                  <a:pt x="7757" y="20244"/>
                </a:lnTo>
                <a:lnTo>
                  <a:pt x="8412" y="20244"/>
                </a:lnTo>
                <a:lnTo>
                  <a:pt x="8475" y="20569"/>
                </a:lnTo>
                <a:cubicBezTo>
                  <a:pt x="8612" y="21293"/>
                  <a:pt x="9253" y="21421"/>
                  <a:pt x="9575" y="20902"/>
                </a:cubicBezTo>
                <a:cubicBezTo>
                  <a:pt x="9598" y="20865"/>
                  <a:pt x="9618" y="20825"/>
                  <a:pt x="9638" y="20781"/>
                </a:cubicBezTo>
                <a:cubicBezTo>
                  <a:pt x="9657" y="20737"/>
                  <a:pt x="9675" y="20691"/>
                  <a:pt x="9690" y="20641"/>
                </a:cubicBezTo>
                <a:cubicBezTo>
                  <a:pt x="9730" y="20509"/>
                  <a:pt x="9768" y="20422"/>
                  <a:pt x="9813" y="20368"/>
                </a:cubicBezTo>
                <a:cubicBezTo>
                  <a:pt x="9859" y="20315"/>
                  <a:pt x="9911" y="20295"/>
                  <a:pt x="9981" y="20295"/>
                </a:cubicBezTo>
                <a:cubicBezTo>
                  <a:pt x="10012" y="20295"/>
                  <a:pt x="10032" y="20288"/>
                  <a:pt x="10053" y="20284"/>
                </a:cubicBezTo>
                <a:cubicBezTo>
                  <a:pt x="10088" y="20274"/>
                  <a:pt x="10114" y="20254"/>
                  <a:pt x="10131" y="20219"/>
                </a:cubicBezTo>
                <a:cubicBezTo>
                  <a:pt x="10132" y="20219"/>
                  <a:pt x="10131" y="20218"/>
                  <a:pt x="10131" y="20217"/>
                </a:cubicBezTo>
                <a:cubicBezTo>
                  <a:pt x="10136" y="20204"/>
                  <a:pt x="10140" y="20182"/>
                  <a:pt x="10143" y="20163"/>
                </a:cubicBezTo>
                <a:cubicBezTo>
                  <a:pt x="10150" y="20117"/>
                  <a:pt x="10155" y="20064"/>
                  <a:pt x="10156" y="19977"/>
                </a:cubicBezTo>
                <a:cubicBezTo>
                  <a:pt x="10156" y="19947"/>
                  <a:pt x="10154" y="19890"/>
                  <a:pt x="10153" y="19854"/>
                </a:cubicBezTo>
                <a:cubicBezTo>
                  <a:pt x="10153" y="19853"/>
                  <a:pt x="10153" y="19853"/>
                  <a:pt x="10153" y="19852"/>
                </a:cubicBezTo>
                <a:cubicBezTo>
                  <a:pt x="10143" y="19736"/>
                  <a:pt x="10125" y="19594"/>
                  <a:pt x="10099" y="19412"/>
                </a:cubicBezTo>
                <a:cubicBezTo>
                  <a:pt x="10061" y="19139"/>
                  <a:pt x="10067" y="18947"/>
                  <a:pt x="10117" y="18878"/>
                </a:cubicBezTo>
                <a:cubicBezTo>
                  <a:pt x="10119" y="18876"/>
                  <a:pt x="10128" y="18875"/>
                  <a:pt x="10130" y="18873"/>
                </a:cubicBezTo>
                <a:lnTo>
                  <a:pt x="10129" y="18822"/>
                </a:lnTo>
                <a:lnTo>
                  <a:pt x="10296" y="18817"/>
                </a:lnTo>
                <a:cubicBezTo>
                  <a:pt x="10588" y="18762"/>
                  <a:pt x="11167" y="18759"/>
                  <a:pt x="11557" y="18801"/>
                </a:cubicBezTo>
                <a:cubicBezTo>
                  <a:pt x="11558" y="18801"/>
                  <a:pt x="11559" y="18801"/>
                  <a:pt x="11560" y="18801"/>
                </a:cubicBezTo>
                <a:cubicBezTo>
                  <a:pt x="11749" y="18814"/>
                  <a:pt x="11880" y="18839"/>
                  <a:pt x="11918" y="18882"/>
                </a:cubicBezTo>
                <a:cubicBezTo>
                  <a:pt x="11919" y="18883"/>
                  <a:pt x="11919" y="18886"/>
                  <a:pt x="11920" y="18887"/>
                </a:cubicBezTo>
                <a:cubicBezTo>
                  <a:pt x="11922" y="18889"/>
                  <a:pt x="11930" y="18892"/>
                  <a:pt x="11932" y="18894"/>
                </a:cubicBezTo>
                <a:cubicBezTo>
                  <a:pt x="11941" y="18907"/>
                  <a:pt x="11949" y="18942"/>
                  <a:pt x="11957" y="18973"/>
                </a:cubicBezTo>
                <a:cubicBezTo>
                  <a:pt x="11961" y="18984"/>
                  <a:pt x="11965" y="18992"/>
                  <a:pt x="11968" y="19004"/>
                </a:cubicBezTo>
                <a:cubicBezTo>
                  <a:pt x="11970" y="19019"/>
                  <a:pt x="11971" y="19039"/>
                  <a:pt x="11974" y="19055"/>
                </a:cubicBezTo>
                <a:cubicBezTo>
                  <a:pt x="11989" y="19137"/>
                  <a:pt x="12000" y="19255"/>
                  <a:pt x="12007" y="19406"/>
                </a:cubicBezTo>
                <a:cubicBezTo>
                  <a:pt x="12008" y="19418"/>
                  <a:pt x="12009" y="19428"/>
                  <a:pt x="12010" y="19440"/>
                </a:cubicBezTo>
                <a:cubicBezTo>
                  <a:pt x="12017" y="19604"/>
                  <a:pt x="12021" y="19794"/>
                  <a:pt x="12021" y="20052"/>
                </a:cubicBezTo>
                <a:cubicBezTo>
                  <a:pt x="12021" y="20056"/>
                  <a:pt x="12021" y="20056"/>
                  <a:pt x="12021" y="20059"/>
                </a:cubicBezTo>
                <a:lnTo>
                  <a:pt x="12021" y="21106"/>
                </a:lnTo>
                <a:lnTo>
                  <a:pt x="14803" y="21106"/>
                </a:lnTo>
                <a:lnTo>
                  <a:pt x="17587" y="21106"/>
                </a:lnTo>
                <a:lnTo>
                  <a:pt x="17587" y="19998"/>
                </a:lnTo>
                <a:lnTo>
                  <a:pt x="17587" y="19937"/>
                </a:lnTo>
                <a:lnTo>
                  <a:pt x="17587" y="18890"/>
                </a:lnTo>
                <a:lnTo>
                  <a:pt x="17587" y="18768"/>
                </a:lnTo>
                <a:lnTo>
                  <a:pt x="17790" y="18664"/>
                </a:lnTo>
                <a:cubicBezTo>
                  <a:pt x="18226" y="18447"/>
                  <a:pt x="19395" y="17550"/>
                  <a:pt x="19856" y="17079"/>
                </a:cubicBezTo>
                <a:cubicBezTo>
                  <a:pt x="19982" y="16950"/>
                  <a:pt x="20107" y="16873"/>
                  <a:pt x="20134" y="16910"/>
                </a:cubicBezTo>
                <a:cubicBezTo>
                  <a:pt x="20205" y="17007"/>
                  <a:pt x="20194" y="18132"/>
                  <a:pt x="20109" y="19482"/>
                </a:cubicBezTo>
                <a:cubicBezTo>
                  <a:pt x="20088" y="19809"/>
                  <a:pt x="20072" y="19975"/>
                  <a:pt x="20055" y="20181"/>
                </a:cubicBezTo>
                <a:cubicBezTo>
                  <a:pt x="20043" y="20359"/>
                  <a:pt x="20035" y="20426"/>
                  <a:pt x="20025" y="20553"/>
                </a:cubicBezTo>
                <a:cubicBezTo>
                  <a:pt x="20025" y="20558"/>
                  <a:pt x="20025" y="20569"/>
                  <a:pt x="20024" y="20574"/>
                </a:cubicBezTo>
                <a:cubicBezTo>
                  <a:pt x="20012" y="20729"/>
                  <a:pt x="19997" y="20944"/>
                  <a:pt x="19990" y="20981"/>
                </a:cubicBezTo>
                <a:cubicBezTo>
                  <a:pt x="19984" y="21010"/>
                  <a:pt x="19973" y="21042"/>
                  <a:pt x="19959" y="21074"/>
                </a:cubicBezTo>
                <a:cubicBezTo>
                  <a:pt x="19945" y="21107"/>
                  <a:pt x="19927" y="21139"/>
                  <a:pt x="19907" y="21171"/>
                </a:cubicBezTo>
                <a:cubicBezTo>
                  <a:pt x="19899" y="21185"/>
                  <a:pt x="19890" y="21199"/>
                  <a:pt x="19881" y="21213"/>
                </a:cubicBezTo>
                <a:cubicBezTo>
                  <a:pt x="19845" y="21271"/>
                  <a:pt x="19806" y="21316"/>
                  <a:pt x="19751" y="21357"/>
                </a:cubicBezTo>
                <a:lnTo>
                  <a:pt x="19554" y="21504"/>
                </a:lnTo>
                <a:lnTo>
                  <a:pt x="19788" y="21508"/>
                </a:lnTo>
                <a:cubicBezTo>
                  <a:pt x="19821" y="21508"/>
                  <a:pt x="19852" y="21507"/>
                  <a:pt x="19879" y="21501"/>
                </a:cubicBezTo>
                <a:cubicBezTo>
                  <a:pt x="19916" y="21493"/>
                  <a:pt x="19948" y="21473"/>
                  <a:pt x="19977" y="21446"/>
                </a:cubicBezTo>
                <a:cubicBezTo>
                  <a:pt x="19981" y="21442"/>
                  <a:pt x="19985" y="21438"/>
                  <a:pt x="19990" y="21434"/>
                </a:cubicBezTo>
                <a:cubicBezTo>
                  <a:pt x="20017" y="21405"/>
                  <a:pt x="20042" y="21367"/>
                  <a:pt x="20065" y="21315"/>
                </a:cubicBezTo>
                <a:cubicBezTo>
                  <a:pt x="20066" y="21314"/>
                  <a:pt x="20066" y="21314"/>
                  <a:pt x="20066" y="21313"/>
                </a:cubicBezTo>
                <a:cubicBezTo>
                  <a:pt x="20067" y="21313"/>
                  <a:pt x="20066" y="21311"/>
                  <a:pt x="20066" y="21311"/>
                </a:cubicBezTo>
                <a:cubicBezTo>
                  <a:pt x="20083" y="21262"/>
                  <a:pt x="20099" y="21206"/>
                  <a:pt x="20118" y="21130"/>
                </a:cubicBezTo>
                <a:cubicBezTo>
                  <a:pt x="20162" y="20951"/>
                  <a:pt x="20235" y="20530"/>
                  <a:pt x="20296" y="20128"/>
                </a:cubicBezTo>
                <a:cubicBezTo>
                  <a:pt x="20297" y="20121"/>
                  <a:pt x="20298" y="20118"/>
                  <a:pt x="20299" y="20110"/>
                </a:cubicBezTo>
                <a:cubicBezTo>
                  <a:pt x="20337" y="19833"/>
                  <a:pt x="20366" y="19621"/>
                  <a:pt x="20391" y="19459"/>
                </a:cubicBezTo>
                <a:cubicBezTo>
                  <a:pt x="20391" y="19457"/>
                  <a:pt x="20392" y="19456"/>
                  <a:pt x="20392" y="19454"/>
                </a:cubicBezTo>
                <a:cubicBezTo>
                  <a:pt x="20466" y="18966"/>
                  <a:pt x="20491" y="18948"/>
                  <a:pt x="20554" y="19034"/>
                </a:cubicBezTo>
                <a:cubicBezTo>
                  <a:pt x="20565" y="19049"/>
                  <a:pt x="20574" y="19119"/>
                  <a:pt x="20585" y="19215"/>
                </a:cubicBezTo>
                <a:cubicBezTo>
                  <a:pt x="20585" y="19216"/>
                  <a:pt x="20584" y="19216"/>
                  <a:pt x="20585" y="19217"/>
                </a:cubicBezTo>
                <a:cubicBezTo>
                  <a:pt x="20585" y="19219"/>
                  <a:pt x="20586" y="19223"/>
                  <a:pt x="20586" y="19226"/>
                </a:cubicBezTo>
                <a:cubicBezTo>
                  <a:pt x="20596" y="19320"/>
                  <a:pt x="20603" y="19458"/>
                  <a:pt x="20611" y="19607"/>
                </a:cubicBezTo>
                <a:cubicBezTo>
                  <a:pt x="20612" y="19609"/>
                  <a:pt x="20611" y="19608"/>
                  <a:pt x="20611" y="19610"/>
                </a:cubicBezTo>
                <a:cubicBezTo>
                  <a:pt x="20661" y="20133"/>
                  <a:pt x="20694" y="20873"/>
                  <a:pt x="20665" y="21220"/>
                </a:cubicBezTo>
                <a:cubicBezTo>
                  <a:pt x="20671" y="21331"/>
                  <a:pt x="20678" y="21422"/>
                  <a:pt x="20685" y="21487"/>
                </a:cubicBezTo>
                <a:cubicBezTo>
                  <a:pt x="20691" y="21552"/>
                  <a:pt x="20698" y="21590"/>
                  <a:pt x="20705" y="21599"/>
                </a:cubicBezTo>
                <a:cubicBezTo>
                  <a:pt x="20721" y="21589"/>
                  <a:pt x="20735" y="21561"/>
                  <a:pt x="20749" y="21518"/>
                </a:cubicBezTo>
                <a:cubicBezTo>
                  <a:pt x="20749" y="21518"/>
                  <a:pt x="20750" y="21517"/>
                  <a:pt x="20750" y="21516"/>
                </a:cubicBezTo>
                <a:cubicBezTo>
                  <a:pt x="20751" y="21513"/>
                  <a:pt x="20752" y="21503"/>
                  <a:pt x="20753" y="21499"/>
                </a:cubicBezTo>
                <a:cubicBezTo>
                  <a:pt x="20767" y="21431"/>
                  <a:pt x="20781" y="21328"/>
                  <a:pt x="20795" y="21199"/>
                </a:cubicBezTo>
                <a:cubicBezTo>
                  <a:pt x="20795" y="21197"/>
                  <a:pt x="20795" y="21195"/>
                  <a:pt x="20795" y="21193"/>
                </a:cubicBezTo>
                <a:cubicBezTo>
                  <a:pt x="20810" y="21052"/>
                  <a:pt x="20824" y="20883"/>
                  <a:pt x="20837" y="20704"/>
                </a:cubicBezTo>
                <a:cubicBezTo>
                  <a:pt x="20837" y="20702"/>
                  <a:pt x="20837" y="20699"/>
                  <a:pt x="20837" y="20697"/>
                </a:cubicBezTo>
                <a:cubicBezTo>
                  <a:pt x="20863" y="20227"/>
                  <a:pt x="20881" y="19591"/>
                  <a:pt x="20892" y="18669"/>
                </a:cubicBezTo>
                <a:lnTo>
                  <a:pt x="20909" y="17298"/>
                </a:lnTo>
                <a:lnTo>
                  <a:pt x="20903" y="16710"/>
                </a:lnTo>
                <a:lnTo>
                  <a:pt x="20918" y="16693"/>
                </a:lnTo>
                <a:lnTo>
                  <a:pt x="20918" y="16589"/>
                </a:lnTo>
                <a:lnTo>
                  <a:pt x="21126" y="16428"/>
                </a:lnTo>
                <a:cubicBezTo>
                  <a:pt x="21309" y="16285"/>
                  <a:pt x="21334" y="16206"/>
                  <a:pt x="21336" y="15760"/>
                </a:cubicBezTo>
                <a:cubicBezTo>
                  <a:pt x="21336" y="15649"/>
                  <a:pt x="21340" y="15556"/>
                  <a:pt x="21350" y="15469"/>
                </a:cubicBezTo>
                <a:cubicBezTo>
                  <a:pt x="21350" y="15469"/>
                  <a:pt x="21350" y="15468"/>
                  <a:pt x="21350" y="15467"/>
                </a:cubicBezTo>
                <a:cubicBezTo>
                  <a:pt x="21352" y="15401"/>
                  <a:pt x="21364" y="15343"/>
                  <a:pt x="21378" y="15283"/>
                </a:cubicBezTo>
                <a:cubicBezTo>
                  <a:pt x="21375" y="15282"/>
                  <a:pt x="21369" y="15274"/>
                  <a:pt x="21365" y="15272"/>
                </a:cubicBezTo>
                <a:cubicBezTo>
                  <a:pt x="21333" y="15272"/>
                  <a:pt x="21302" y="15249"/>
                  <a:pt x="21271" y="15206"/>
                </a:cubicBezTo>
                <a:cubicBezTo>
                  <a:pt x="21221" y="15159"/>
                  <a:pt x="21167" y="15096"/>
                  <a:pt x="21113" y="15018"/>
                </a:cubicBezTo>
                <a:cubicBezTo>
                  <a:pt x="20995" y="14850"/>
                  <a:pt x="20823" y="14711"/>
                  <a:pt x="20731" y="14711"/>
                </a:cubicBezTo>
                <a:cubicBezTo>
                  <a:pt x="20639" y="14711"/>
                  <a:pt x="20545" y="14669"/>
                  <a:pt x="20522" y="14618"/>
                </a:cubicBezTo>
                <a:cubicBezTo>
                  <a:pt x="20510" y="14592"/>
                  <a:pt x="20534" y="14481"/>
                  <a:pt x="20582" y="14325"/>
                </a:cubicBezTo>
                <a:cubicBezTo>
                  <a:pt x="20587" y="14308"/>
                  <a:pt x="20597" y="14283"/>
                  <a:pt x="20602" y="14265"/>
                </a:cubicBezTo>
                <a:cubicBezTo>
                  <a:pt x="20648" y="14121"/>
                  <a:pt x="20705" y="13956"/>
                  <a:pt x="20777" y="13773"/>
                </a:cubicBezTo>
                <a:cubicBezTo>
                  <a:pt x="21057" y="13062"/>
                  <a:pt x="21265" y="12336"/>
                  <a:pt x="21401" y="11602"/>
                </a:cubicBezTo>
                <a:cubicBezTo>
                  <a:pt x="21441" y="11375"/>
                  <a:pt x="21479" y="11146"/>
                  <a:pt x="21506" y="10916"/>
                </a:cubicBezTo>
                <a:cubicBezTo>
                  <a:pt x="21570" y="10388"/>
                  <a:pt x="21599" y="9856"/>
                  <a:pt x="21595" y="9334"/>
                </a:cubicBezTo>
                <a:cubicBezTo>
                  <a:pt x="21595" y="9315"/>
                  <a:pt x="21595" y="9298"/>
                  <a:pt x="21595" y="9279"/>
                </a:cubicBezTo>
                <a:cubicBezTo>
                  <a:pt x="21595" y="9264"/>
                  <a:pt x="21594" y="9246"/>
                  <a:pt x="21594" y="9230"/>
                </a:cubicBezTo>
                <a:cubicBezTo>
                  <a:pt x="21591" y="9051"/>
                  <a:pt x="21581" y="8875"/>
                  <a:pt x="21569" y="8698"/>
                </a:cubicBezTo>
                <a:cubicBezTo>
                  <a:pt x="21520" y="7971"/>
                  <a:pt x="21404" y="7241"/>
                  <a:pt x="21219" y="6511"/>
                </a:cubicBezTo>
                <a:cubicBezTo>
                  <a:pt x="21102" y="6048"/>
                  <a:pt x="20994" y="5690"/>
                  <a:pt x="20856" y="5330"/>
                </a:cubicBezTo>
                <a:cubicBezTo>
                  <a:pt x="20843" y="5295"/>
                  <a:pt x="20825" y="5252"/>
                  <a:pt x="20810" y="5216"/>
                </a:cubicBezTo>
                <a:cubicBezTo>
                  <a:pt x="20673" y="4872"/>
                  <a:pt x="20509" y="4520"/>
                  <a:pt x="20274" y="4066"/>
                </a:cubicBezTo>
                <a:lnTo>
                  <a:pt x="19986" y="3508"/>
                </a:lnTo>
                <a:lnTo>
                  <a:pt x="19493" y="2869"/>
                </a:lnTo>
                <a:cubicBezTo>
                  <a:pt x="19491" y="2866"/>
                  <a:pt x="19489" y="2862"/>
                  <a:pt x="19487" y="2860"/>
                </a:cubicBezTo>
                <a:cubicBezTo>
                  <a:pt x="19353" y="2686"/>
                  <a:pt x="19215" y="2521"/>
                  <a:pt x="19073" y="2361"/>
                </a:cubicBezTo>
                <a:cubicBezTo>
                  <a:pt x="19066" y="2354"/>
                  <a:pt x="19059" y="2344"/>
                  <a:pt x="19052" y="2337"/>
                </a:cubicBezTo>
                <a:cubicBezTo>
                  <a:pt x="19047" y="2331"/>
                  <a:pt x="19041" y="2327"/>
                  <a:pt x="19036" y="2321"/>
                </a:cubicBezTo>
                <a:cubicBezTo>
                  <a:pt x="18908" y="2180"/>
                  <a:pt x="18778" y="2046"/>
                  <a:pt x="18644" y="1917"/>
                </a:cubicBezTo>
                <a:cubicBezTo>
                  <a:pt x="18610" y="1884"/>
                  <a:pt x="18576" y="1851"/>
                  <a:pt x="18542" y="1819"/>
                </a:cubicBezTo>
                <a:cubicBezTo>
                  <a:pt x="18407" y="1693"/>
                  <a:pt x="18270" y="1573"/>
                  <a:pt x="18130" y="1459"/>
                </a:cubicBezTo>
                <a:cubicBezTo>
                  <a:pt x="18098" y="1433"/>
                  <a:pt x="18064" y="1407"/>
                  <a:pt x="18032" y="1382"/>
                </a:cubicBezTo>
                <a:cubicBezTo>
                  <a:pt x="17912" y="1288"/>
                  <a:pt x="17791" y="1200"/>
                  <a:pt x="17669" y="1115"/>
                </a:cubicBezTo>
                <a:cubicBezTo>
                  <a:pt x="17631" y="1089"/>
                  <a:pt x="17594" y="1061"/>
                  <a:pt x="17556" y="1036"/>
                </a:cubicBezTo>
                <a:cubicBezTo>
                  <a:pt x="17555" y="1035"/>
                  <a:pt x="17553" y="1033"/>
                  <a:pt x="17552" y="1033"/>
                </a:cubicBezTo>
                <a:cubicBezTo>
                  <a:pt x="17420" y="945"/>
                  <a:pt x="17284" y="867"/>
                  <a:pt x="17148" y="790"/>
                </a:cubicBezTo>
                <a:cubicBezTo>
                  <a:pt x="17088" y="756"/>
                  <a:pt x="17028" y="722"/>
                  <a:pt x="16967" y="690"/>
                </a:cubicBezTo>
                <a:cubicBezTo>
                  <a:pt x="16835" y="621"/>
                  <a:pt x="16702" y="554"/>
                  <a:pt x="16566" y="494"/>
                </a:cubicBezTo>
                <a:cubicBezTo>
                  <a:pt x="16563" y="492"/>
                  <a:pt x="16560" y="491"/>
                  <a:pt x="16557" y="490"/>
                </a:cubicBezTo>
                <a:cubicBezTo>
                  <a:pt x="16508" y="469"/>
                  <a:pt x="16458" y="448"/>
                  <a:pt x="16408" y="429"/>
                </a:cubicBezTo>
                <a:cubicBezTo>
                  <a:pt x="16349" y="404"/>
                  <a:pt x="16290" y="384"/>
                  <a:pt x="16231" y="362"/>
                </a:cubicBezTo>
                <a:cubicBezTo>
                  <a:pt x="15679" y="162"/>
                  <a:pt x="15103" y="42"/>
                  <a:pt x="14501" y="6"/>
                </a:cubicBezTo>
                <a:cubicBezTo>
                  <a:pt x="14391" y="2"/>
                  <a:pt x="14280" y="-1"/>
                  <a:pt x="14164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Закругленный прямоугольник"/>
          <p:cNvSpPr/>
          <p:nvPr/>
        </p:nvSpPr>
        <p:spPr>
          <a:xfrm>
            <a:off x="639587" y="10957439"/>
            <a:ext cx="21907501" cy="1844468"/>
          </a:xfrm>
          <a:prstGeom prst="roundRect">
            <a:avLst>
              <a:gd name="adj" fmla="val 50000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8" name="Закругленный прямоугольник"/>
          <p:cNvSpPr/>
          <p:nvPr/>
        </p:nvSpPr>
        <p:spPr>
          <a:xfrm>
            <a:off x="639587" y="8964654"/>
            <a:ext cx="21907501" cy="1844468"/>
          </a:xfrm>
          <a:prstGeom prst="roundRect">
            <a:avLst>
              <a:gd name="adj" fmla="val 50000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9" name="Закругленный прямоугольник"/>
          <p:cNvSpPr/>
          <p:nvPr/>
        </p:nvSpPr>
        <p:spPr>
          <a:xfrm>
            <a:off x="639587" y="4823976"/>
            <a:ext cx="21907501" cy="2002274"/>
          </a:xfrm>
          <a:prstGeom prst="roundRect">
            <a:avLst>
              <a:gd name="adj" fmla="val 50000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30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320000">
            <a:off x="20867639" y="-3714385"/>
            <a:ext cx="7489073" cy="7359204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Операции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Операции</a:t>
            </a:r>
          </a:p>
        </p:txBody>
      </p:sp>
      <p:sp>
        <p:nvSpPr>
          <p:cNvPr id="332" name="Коммерческое продвижение и распределение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Коммерческое продвижение и распределение</a:t>
            </a:r>
          </a:p>
        </p:txBody>
      </p:sp>
      <p:sp>
        <p:nvSpPr>
          <p:cNvPr id="333" name="Закругленный прямоугольник"/>
          <p:cNvSpPr/>
          <p:nvPr/>
        </p:nvSpPr>
        <p:spPr>
          <a:xfrm>
            <a:off x="639587" y="6971869"/>
            <a:ext cx="21907501" cy="1844469"/>
          </a:xfrm>
          <a:prstGeom prst="roundRect">
            <a:avLst>
              <a:gd name="adj" fmla="val 50000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4" name="Каналы EBH для включения в госпитальные формуляры, прямые продажи, охват топ-100 клиник в первый год.…"/>
          <p:cNvSpPr txBox="1"/>
          <p:nvPr>
            <p:ph type="body" idx="1"/>
          </p:nvPr>
        </p:nvSpPr>
        <p:spPr>
          <a:xfrm>
            <a:off x="792041" y="3603790"/>
            <a:ext cx="21971001" cy="1135393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7400"/>
              </a:spcBef>
              <a:buSzTx/>
              <a:buNone/>
              <a:defRPr b="1" sz="4200">
                <a:solidFill>
                  <a:srgbClr val="0E3065"/>
                </a:solidFill>
              </a:defRPr>
            </a:pPr>
          </a:p>
          <a:p>
            <a:pPr marL="838200" indent="-228600">
              <a:spcBef>
                <a:spcPts val="7400"/>
              </a:spcBef>
              <a:buSzPct val="100000"/>
              <a:buBlip>
                <a:blip r:embed="rId2"/>
              </a:buBlip>
              <a:defRPr b="1" sz="4200">
                <a:solidFill>
                  <a:srgbClr val="0E3065"/>
                </a:solidFill>
              </a:defRPr>
            </a:pPr>
            <a:r>
              <a:t> Каналы EBH для включения в госпитальные формуляры, прямые продажи, охват топ-100 клиник в первый год.</a:t>
            </a:r>
          </a:p>
          <a:p>
            <a:pPr marL="838200" indent="-228600">
              <a:spcBef>
                <a:spcPts val="7400"/>
              </a:spcBef>
              <a:buSzPct val="100000"/>
              <a:buBlip>
                <a:blip r:embed="rId2"/>
              </a:buBlip>
              <a:defRPr b="1" sz="4200">
                <a:solidFill>
                  <a:srgbClr val="0E3065"/>
                </a:solidFill>
              </a:defRPr>
            </a:pPr>
            <a:r>
              <a:t> Амбулаторный рынок: Собственная сеть из 20 медпредставителей, охват 500 онкологов и 200 центров.</a:t>
            </a:r>
          </a:p>
          <a:p>
            <a:pPr marL="838200" indent="-228600">
              <a:spcBef>
                <a:spcPts val="7400"/>
              </a:spcBef>
              <a:buSzPct val="100000"/>
              <a:buBlip>
                <a:blip r:embed="rId2"/>
              </a:buBlip>
              <a:defRPr b="1" sz="4200">
                <a:solidFill>
                  <a:srgbClr val="0E3065"/>
                </a:solidFill>
              </a:defRPr>
            </a:pPr>
            <a:r>
              <a:t> Стимулирование: Мотивация врачей через гранты, образовательные мероприятия.</a:t>
            </a:r>
          </a:p>
          <a:p>
            <a:pPr marL="838200" indent="-228600">
              <a:spcBef>
                <a:spcPts val="7400"/>
              </a:spcBef>
              <a:buSzPct val="100000"/>
              <a:buBlip>
                <a:blip r:embed="rId2"/>
              </a:buBlip>
              <a:defRPr b="1" sz="4200">
                <a:solidFill>
                  <a:srgbClr val="0E3065"/>
                </a:solidFill>
              </a:defRPr>
            </a:pPr>
            <a:r>
              <a:t> Пациенты: Программы с KANKO для повышения осведомленности, скрининга и поддержки пациентов.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320000">
            <a:off x="20867639" y="-3714385"/>
            <a:ext cx="7489073" cy="7359204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Операции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Операции</a:t>
            </a:r>
          </a:p>
        </p:txBody>
      </p:sp>
      <p:sp>
        <p:nvSpPr>
          <p:cNvPr id="338" name="Структура затрат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Структура затрат</a:t>
            </a:r>
          </a:p>
        </p:txBody>
      </p:sp>
      <p:graphicFrame>
        <p:nvGraphicFramePr>
          <p:cNvPr id="339" name="Tаблица 1"/>
          <p:cNvGraphicFramePr/>
          <p:nvPr/>
        </p:nvGraphicFramePr>
        <p:xfrm>
          <a:off x="2201615" y="3912861"/>
          <a:ext cx="20056970" cy="456162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717406"/>
                <a:gridCol w="3263363"/>
              </a:tblGrid>
              <a:tr h="89708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Статья затрат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Объем, $ млн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1121528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Регистрационные расходы (пошлины, клинические исследования, консультанты)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0.6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672640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Трансфер технологий (оборудование, обучение, валидация)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0.8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897085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Модернизация производственных линий ЕВН (инжектор, флаконы)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0.4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897085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Итого капитальные затраты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1.8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0" name="Tаблица 1-1"/>
          <p:cNvGraphicFramePr/>
          <p:nvPr/>
        </p:nvGraphicFramePr>
        <p:xfrm>
          <a:off x="2201615" y="9003406"/>
          <a:ext cx="20056971" cy="433407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7619928"/>
                <a:gridCol w="2360841"/>
              </a:tblGrid>
              <a:tr h="851573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Статья затрат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$, на ед.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851573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Субстанция моноклонального антитела (ex-works цена ОФ + логистика)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15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851573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Материалы и компоненты для готовой ЛФ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851573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Прямые производственные расходы ЕВН (ФОТ, мощности)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851573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Постоянные накладные расходы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320000">
            <a:off x="20867639" y="-3714385"/>
            <a:ext cx="7489073" cy="7359204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Операции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Операции</a:t>
            </a:r>
          </a:p>
        </p:txBody>
      </p:sp>
      <p:sp>
        <p:nvSpPr>
          <p:cNvPr id="344" name="Структура затрат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Структура затрат</a:t>
            </a:r>
          </a:p>
        </p:txBody>
      </p:sp>
      <p:graphicFrame>
        <p:nvGraphicFramePr>
          <p:cNvPr id="345" name="Tаблица 1"/>
          <p:cNvGraphicFramePr/>
          <p:nvPr/>
        </p:nvGraphicFramePr>
        <p:xfrm>
          <a:off x="2201615" y="3912861"/>
          <a:ext cx="20056970" cy="456162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717406"/>
                <a:gridCol w="3263363"/>
              </a:tblGrid>
              <a:tr h="89708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Статья затрат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Объем, $ млн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1121528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Затраты на продвижение (визиты, семплы, материалы)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0.432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672640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Оплата ради-полевых сил (8 чел. x $50 тыс.)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0.4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897085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Маркетинговые программы для пациентов и врачей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0.3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897085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Итого коммерческие затраты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1.132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6" name="Tаблица 1-1"/>
          <p:cNvGraphicFramePr/>
          <p:nvPr/>
        </p:nvGraphicFramePr>
        <p:xfrm>
          <a:off x="2201615" y="9003406"/>
          <a:ext cx="20056971" cy="433407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7619928"/>
                <a:gridCol w="2360841"/>
              </a:tblGrid>
              <a:tr h="851573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Статья затрат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$, на ед.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851573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Расходы на персонал представительства ОФ в Турции (3 чел.)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0.15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851573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Прочие накладные расходы (аренда, услуги, командировки)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0.05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851573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Прямые производственные расходы ЕВН (ФОТ, мощности)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851573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Постоянные накладные расходы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Закругленный прямоугольник"/>
          <p:cNvSpPr/>
          <p:nvPr/>
        </p:nvSpPr>
        <p:spPr>
          <a:xfrm>
            <a:off x="639587" y="9954750"/>
            <a:ext cx="21907501" cy="1844468"/>
          </a:xfrm>
          <a:prstGeom prst="roundRect">
            <a:avLst>
              <a:gd name="adj" fmla="val 50000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9" name="Закругленный прямоугольник"/>
          <p:cNvSpPr/>
          <p:nvPr/>
        </p:nvSpPr>
        <p:spPr>
          <a:xfrm>
            <a:off x="639587" y="5215625"/>
            <a:ext cx="21907501" cy="2177304"/>
          </a:xfrm>
          <a:prstGeom prst="roundRect">
            <a:avLst>
              <a:gd name="adj" fmla="val 46583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0" name="Закругленный прямоугольник"/>
          <p:cNvSpPr/>
          <p:nvPr/>
        </p:nvSpPr>
        <p:spPr>
          <a:xfrm>
            <a:off x="639587" y="7657123"/>
            <a:ext cx="21907501" cy="2033432"/>
          </a:xfrm>
          <a:prstGeom prst="roundRect">
            <a:avLst>
              <a:gd name="adj" fmla="val 49879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1" name="Операции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Операции</a:t>
            </a:r>
          </a:p>
        </p:txBody>
      </p:sp>
      <p:sp>
        <p:nvSpPr>
          <p:cNvPr id="352" name="Ценообразование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Ценообразование</a:t>
            </a:r>
          </a:p>
        </p:txBody>
      </p:sp>
      <p:sp>
        <p:nvSpPr>
          <p:cNvPr id="353" name="Расчетная себестоимость производства упаковки Реналокс на площадке EBH (с амортизацией капвложений): ~$25.…"/>
          <p:cNvSpPr txBox="1"/>
          <p:nvPr>
            <p:ph type="body" idx="1"/>
          </p:nvPr>
        </p:nvSpPr>
        <p:spPr>
          <a:xfrm>
            <a:off x="792041" y="3603790"/>
            <a:ext cx="21971001" cy="1135393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7400"/>
              </a:spcBef>
              <a:buSzTx/>
              <a:buNone/>
              <a:defRPr b="1" sz="4200">
                <a:solidFill>
                  <a:srgbClr val="0E3065"/>
                </a:solidFill>
              </a:defRPr>
            </a:pPr>
          </a:p>
          <a:p>
            <a:pPr marL="838200" indent="-228600">
              <a:lnSpc>
                <a:spcPct val="130000"/>
              </a:lnSpc>
              <a:spcBef>
                <a:spcPts val="7400"/>
              </a:spcBef>
              <a:buSzPct val="100000"/>
              <a:buBlip>
                <a:blip r:embed="rId2"/>
              </a:buBlip>
              <a:defRPr b="1" sz="4200">
                <a:solidFill>
                  <a:srgbClr val="0E3065"/>
                </a:solidFill>
              </a:defRPr>
            </a:pPr>
            <a:r>
              <a:t> </a:t>
            </a:r>
            <a:r>
              <a:rPr>
                <a:solidFill>
                  <a:srgbClr val="479FC3"/>
                </a:solidFill>
              </a:rPr>
              <a:t>Расчетная себестоимость производства упаковки Реналокс</a:t>
            </a:r>
            <a:r>
              <a:t> на площадке EBH (с амортизацией капвложений): ~</a:t>
            </a:r>
            <a:r>
              <a:rPr>
                <a:solidFill>
                  <a:srgbClr val="479FC3"/>
                </a:solidFill>
              </a:rPr>
              <a:t>$25</a:t>
            </a:r>
            <a:r>
              <a:t>.</a:t>
            </a:r>
          </a:p>
          <a:p>
            <a:pPr marL="838200" indent="-228600">
              <a:lnSpc>
                <a:spcPct val="130000"/>
              </a:lnSpc>
              <a:spcBef>
                <a:spcPts val="7400"/>
              </a:spcBef>
              <a:buSzPct val="100000"/>
              <a:buBlip>
                <a:blip r:embed="rId2"/>
              </a:buBlip>
              <a:defRPr b="1" sz="4200">
                <a:solidFill>
                  <a:srgbClr val="0E3065"/>
                </a:solidFill>
              </a:defRPr>
            </a:pPr>
            <a:r>
              <a:t> </a:t>
            </a:r>
            <a:r>
              <a:rPr>
                <a:solidFill>
                  <a:srgbClr val="479FC3"/>
                </a:solidFill>
              </a:rPr>
              <a:t>Для обеспечения конкурентоспособности</a:t>
            </a:r>
            <a:r>
              <a:t> цена устанавливается на уровне </a:t>
            </a:r>
            <a:r>
              <a:rPr>
                <a:solidFill>
                  <a:srgbClr val="479FC3"/>
                </a:solidFill>
              </a:rPr>
              <a:t>$300</a:t>
            </a:r>
            <a:r>
              <a:t> за упаковку.</a:t>
            </a:r>
          </a:p>
          <a:p>
            <a:pPr marL="838200" indent="-228600">
              <a:lnSpc>
                <a:spcPct val="130000"/>
              </a:lnSpc>
              <a:spcBef>
                <a:spcPts val="7400"/>
              </a:spcBef>
              <a:buSzPct val="100000"/>
              <a:buBlip>
                <a:blip r:embed="rId2"/>
              </a:buBlip>
              <a:defRPr b="1" sz="4200">
                <a:solidFill>
                  <a:srgbClr val="479FC3"/>
                </a:solidFill>
              </a:defRPr>
            </a:pPr>
            <a:r>
              <a:t> Диапазон цен, рассчитанный на основе конкурентного анализа:</a:t>
            </a:r>
            <a:r>
              <a:rPr b="0"/>
              <a:t> </a:t>
            </a:r>
            <a:r>
              <a:t>$250-350</a:t>
            </a:r>
            <a:r>
              <a:rPr b="0"/>
              <a:t>.</a:t>
            </a:r>
          </a:p>
        </p:txBody>
      </p:sp>
      <p:pic>
        <p:nvPicPr>
          <p:cNvPr id="354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6041" y="309091"/>
            <a:ext cx="1703155" cy="16736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Закругленный прямоугольник"/>
          <p:cNvSpPr/>
          <p:nvPr/>
        </p:nvSpPr>
        <p:spPr>
          <a:xfrm>
            <a:off x="1572524" y="3449414"/>
            <a:ext cx="9848347" cy="9410142"/>
          </a:xfrm>
          <a:prstGeom prst="roundRect">
            <a:avLst>
              <a:gd name="adj" fmla="val 10674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7" name="Маркетинг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Маркетинг</a:t>
            </a:r>
          </a:p>
        </p:txBody>
      </p:sp>
      <p:sp>
        <p:nvSpPr>
          <p:cNvPr id="358" name="80% продвижения в первые 2 года будет сосредоточено на работе с лидерами мнений и врачами через личные визиты медпредставителей (50% затрат), а также на проведении и участии в профессиональных мероприятиях (30% затрат).…"/>
          <p:cNvSpPr txBox="1"/>
          <p:nvPr/>
        </p:nvSpPr>
        <p:spPr>
          <a:xfrm>
            <a:off x="2198215" y="3770234"/>
            <a:ext cx="8418878" cy="8908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228600">
              <a:buSzPct val="80000"/>
              <a:buBlip>
                <a:blip r:embed="rId2"/>
              </a:buBlip>
              <a:defRPr b="1" sz="4500">
                <a:solidFill>
                  <a:srgbClr val="103064"/>
                </a:solidFill>
              </a:defRPr>
            </a:pPr>
            <a:r>
              <a:t> </a:t>
            </a:r>
            <a:r>
              <a:rPr>
                <a:solidFill>
                  <a:srgbClr val="479FC3"/>
                </a:solidFill>
              </a:rPr>
              <a:t>80% продвижения в первые 2 года</a:t>
            </a:r>
            <a:r>
              <a:t> будет сосредоточено на работе с лидерами мнений и врачами через личные визиты медпредставителей (</a:t>
            </a:r>
            <a:r>
              <a:rPr>
                <a:solidFill>
                  <a:srgbClr val="479FC3"/>
                </a:solidFill>
              </a:rPr>
              <a:t>50% затрат</a:t>
            </a:r>
            <a:r>
              <a:t>), а также на проведении и участии в профессиональных мероприятиях (</a:t>
            </a:r>
            <a:r>
              <a:rPr>
                <a:solidFill>
                  <a:srgbClr val="479FC3"/>
                </a:solidFill>
              </a:rPr>
              <a:t>30% затрат</a:t>
            </a:r>
            <a:r>
              <a:t>).</a:t>
            </a:r>
          </a:p>
          <a:p>
            <a:pPr marL="228600" indent="-228600">
              <a:buSzPct val="80000"/>
              <a:buBlip>
                <a:blip r:embed="rId2"/>
              </a:buBlip>
              <a:defRPr b="1" sz="4500">
                <a:solidFill>
                  <a:srgbClr val="103064"/>
                </a:solidFill>
              </a:defRPr>
            </a:pPr>
            <a:r>
              <a:t> </a:t>
            </a:r>
            <a:r>
              <a:rPr>
                <a:solidFill>
                  <a:srgbClr val="479FC3"/>
                </a:solidFill>
              </a:rPr>
              <a:t>Стоимость продвижения на 1 пациента:</a:t>
            </a:r>
            <a:r>
              <a:rPr b="0">
                <a:solidFill>
                  <a:srgbClr val="479FC3"/>
                </a:solidFill>
              </a:rPr>
              <a:t> </a:t>
            </a:r>
            <a:r>
              <a:rPr>
                <a:solidFill>
                  <a:srgbClr val="479FC3"/>
                </a:solidFill>
              </a:rPr>
              <a:t>$200</a:t>
            </a:r>
            <a:r>
              <a:rPr b="0">
                <a:solidFill>
                  <a:srgbClr val="479FC3"/>
                </a:solidFill>
              </a:rPr>
              <a:t>.</a:t>
            </a:r>
          </a:p>
        </p:txBody>
      </p:sp>
      <p:pic>
        <p:nvPicPr>
          <p:cNvPr id="359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6041" y="309091"/>
            <a:ext cx="1703155" cy="1673621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Закругленный прямоугольник"/>
          <p:cNvSpPr/>
          <p:nvPr/>
        </p:nvSpPr>
        <p:spPr>
          <a:xfrm>
            <a:off x="12520608" y="3449414"/>
            <a:ext cx="9848347" cy="9410142"/>
          </a:xfrm>
          <a:prstGeom prst="roundRect">
            <a:avLst>
              <a:gd name="adj" fmla="val 10674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1" name="Медпред ОФ совершает в среднем 8-10 визитов в день, итого на одного медпреда в год — 2000 визитов.…"/>
          <p:cNvSpPr txBox="1"/>
          <p:nvPr/>
        </p:nvSpPr>
        <p:spPr>
          <a:xfrm>
            <a:off x="13146299" y="3770234"/>
            <a:ext cx="8596965" cy="8908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228600">
              <a:buSzPct val="80000"/>
              <a:buBlip>
                <a:blip r:embed="rId2"/>
              </a:buBlip>
              <a:defRPr b="1" sz="4500">
                <a:solidFill>
                  <a:srgbClr val="103064"/>
                </a:solidFill>
              </a:defRPr>
            </a:pPr>
            <a:r>
              <a:t> </a:t>
            </a:r>
            <a:r>
              <a:rPr>
                <a:solidFill>
                  <a:srgbClr val="479FC3"/>
                </a:solidFill>
              </a:rPr>
              <a:t>Медпред ОФ</a:t>
            </a:r>
            <a:r>
              <a:t> совершает в среднем </a:t>
            </a:r>
            <a:r>
              <a:rPr>
                <a:solidFill>
                  <a:srgbClr val="479FC3"/>
                </a:solidFill>
              </a:rPr>
              <a:t>8-10 визитов</a:t>
            </a:r>
            <a:r>
              <a:t> в день, итого на одного медпреда в год — </a:t>
            </a:r>
            <a:r>
              <a:rPr>
                <a:solidFill>
                  <a:srgbClr val="479FC3"/>
                </a:solidFill>
              </a:rPr>
              <a:t>2000 </a:t>
            </a:r>
            <a:r>
              <a:t>визитов.</a:t>
            </a:r>
          </a:p>
          <a:p>
            <a:pPr marL="228600" indent="-228600">
              <a:buSzPct val="80000"/>
              <a:buBlip>
                <a:blip r:embed="rId2"/>
              </a:buBlip>
              <a:defRPr b="1" sz="4500">
                <a:solidFill>
                  <a:srgbClr val="103064"/>
                </a:solidFill>
              </a:defRPr>
            </a:pPr>
            <a:r>
              <a:t> </a:t>
            </a:r>
            <a:r>
              <a:rPr>
                <a:solidFill>
                  <a:srgbClr val="479FC3"/>
                </a:solidFill>
              </a:rPr>
              <a:t>Конверсия из визитов медпредов в рецепты:</a:t>
            </a:r>
            <a:r>
              <a:rPr b="0">
                <a:solidFill>
                  <a:srgbClr val="479FC3"/>
                </a:solidFill>
              </a:rPr>
              <a:t> </a:t>
            </a:r>
            <a:r>
              <a:rPr>
                <a:solidFill>
                  <a:srgbClr val="479FC3"/>
                </a:solidFill>
              </a:rPr>
              <a:t>7%</a:t>
            </a:r>
            <a:r>
              <a:rPr b="0">
                <a:solidFill>
                  <a:srgbClr val="479FC3"/>
                </a:solidFill>
              </a:rPr>
              <a:t>.</a:t>
            </a:r>
          </a:p>
        </p:txBody>
      </p:sp>
      <p:sp>
        <p:nvSpPr>
          <p:cNvPr id="362" name="Каналы продвижения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Каналы продвижения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Закругленный прямоугольник"/>
          <p:cNvSpPr/>
          <p:nvPr/>
        </p:nvSpPr>
        <p:spPr>
          <a:xfrm>
            <a:off x="1480422" y="4807918"/>
            <a:ext cx="9848347" cy="5418367"/>
          </a:xfrm>
          <a:prstGeom prst="roundRect">
            <a:avLst>
              <a:gd name="adj" fmla="val 18538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5" name="Маркетинг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Маркетинг</a:t>
            </a:r>
          </a:p>
        </p:txBody>
      </p:sp>
      <p:sp>
        <p:nvSpPr>
          <p:cNvPr id="366" name="Спонсорство национальных онкоконгрессов (TВНО): $300 тыс.…"/>
          <p:cNvSpPr txBox="1"/>
          <p:nvPr/>
        </p:nvSpPr>
        <p:spPr>
          <a:xfrm>
            <a:off x="2106113" y="5128738"/>
            <a:ext cx="8418878" cy="5263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228600">
              <a:buSzPct val="80000"/>
              <a:buBlip>
                <a:blip r:embed="rId2"/>
              </a:buBlip>
              <a:defRPr b="1" sz="4500">
                <a:solidFill>
                  <a:srgbClr val="479FC3"/>
                </a:solidFill>
              </a:defRPr>
            </a:pPr>
            <a:r>
              <a:t> Спонсорство национальных онкоконгрессов (TВНО):</a:t>
            </a:r>
            <a:r>
              <a:rPr b="0"/>
              <a:t> </a:t>
            </a:r>
            <a:r>
              <a:t>$300 тыс.</a:t>
            </a:r>
          </a:p>
          <a:p>
            <a:pPr marL="228600" indent="-228600">
              <a:buSzPct val="80000"/>
              <a:buBlip>
                <a:blip r:embed="rId2"/>
              </a:buBlip>
              <a:defRPr b="1" sz="4500">
                <a:solidFill>
                  <a:srgbClr val="479FC3"/>
                </a:solidFill>
              </a:defRPr>
            </a:pPr>
            <a:r>
              <a:t> Гранты и стипендии на исследования:</a:t>
            </a:r>
            <a:r>
              <a:rPr b="0"/>
              <a:t> </a:t>
            </a:r>
            <a:r>
              <a:t>$200 тыс.</a:t>
            </a:r>
          </a:p>
        </p:txBody>
      </p:sp>
      <p:pic>
        <p:nvPicPr>
          <p:cNvPr id="367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6041" y="309091"/>
            <a:ext cx="1703155" cy="1673621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Закругленный прямоугольник"/>
          <p:cNvSpPr/>
          <p:nvPr/>
        </p:nvSpPr>
        <p:spPr>
          <a:xfrm>
            <a:off x="12428506" y="4807918"/>
            <a:ext cx="9848347" cy="5418367"/>
          </a:xfrm>
          <a:prstGeom prst="roundRect">
            <a:avLst>
              <a:gd name="adj" fmla="val 18538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9" name="Экспертные советы и круглые столы: $150 тыс.…"/>
          <p:cNvSpPr txBox="1"/>
          <p:nvPr/>
        </p:nvSpPr>
        <p:spPr>
          <a:xfrm>
            <a:off x="13054198" y="5128738"/>
            <a:ext cx="8596965" cy="4776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228600">
              <a:buSzPct val="80000"/>
              <a:buBlip>
                <a:blip r:embed="rId2"/>
              </a:buBlip>
              <a:defRPr b="1" sz="4500">
                <a:solidFill>
                  <a:srgbClr val="479FC3"/>
                </a:solidFill>
              </a:defRPr>
            </a:pPr>
            <a:r>
              <a:t> Экспертные советы и круглые столы:</a:t>
            </a:r>
            <a:r>
              <a:rPr b="0"/>
              <a:t> </a:t>
            </a:r>
            <a:r>
              <a:t>$150 тыс.</a:t>
            </a:r>
          </a:p>
          <a:p>
            <a:pPr marL="228600" indent="-228600">
              <a:buSzPct val="80000"/>
              <a:buBlip>
                <a:blip r:embed="rId2"/>
              </a:buBlip>
              <a:defRPr b="1" sz="4500">
                <a:solidFill>
                  <a:srgbClr val="479FC3"/>
                </a:solidFill>
              </a:defRPr>
            </a:pPr>
            <a:r>
              <a:t> Образовательные семинары для онкологов:</a:t>
            </a:r>
            <a:r>
              <a:rPr b="0"/>
              <a:t> </a:t>
            </a:r>
            <a:r>
              <a:t>$100 тыс.</a:t>
            </a:r>
          </a:p>
        </p:txBody>
      </p:sp>
      <p:sp>
        <p:nvSpPr>
          <p:cNvPr id="370" name="Каналы продвижения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Каналы продвижения</a:t>
            </a:r>
          </a:p>
        </p:txBody>
      </p:sp>
      <p:sp>
        <p:nvSpPr>
          <p:cNvPr id="371" name="Структура инвестиций в профессиональные мероприятия (в год):"/>
          <p:cNvSpPr txBox="1"/>
          <p:nvPr/>
        </p:nvSpPr>
        <p:spPr>
          <a:xfrm>
            <a:off x="1453154" y="3631696"/>
            <a:ext cx="20113448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D3064"/>
                </a:solidFill>
              </a:defRPr>
            </a:lvl1pPr>
          </a:lstStyle>
          <a:p>
            <a:pPr/>
            <a:r>
              <a:t>Структура инвестиций в профессиональные мероприятия (в год):</a:t>
            </a:r>
          </a:p>
        </p:txBody>
      </p:sp>
      <p:graphicFrame>
        <p:nvGraphicFramePr>
          <p:cNvPr id="372" name="Tаблица 1-1"/>
          <p:cNvGraphicFramePr/>
          <p:nvPr/>
        </p:nvGraphicFramePr>
        <p:xfrm>
          <a:off x="6558222" y="10581989"/>
          <a:ext cx="11343755" cy="280326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5452601"/>
                <a:gridCol w="5814951"/>
              </a:tblGrid>
              <a:tr h="681765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Год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$, тыс.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681765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 год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50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681765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2 год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70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681765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3 год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80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Маркетинг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Маркетинг</a:t>
            </a:r>
          </a:p>
        </p:txBody>
      </p:sp>
      <p:sp>
        <p:nvSpPr>
          <p:cNvPr id="375" name="На госпитальный сегмент в структуре продвижения приходится не более 10-15% бюджета. Работа ведется через организацию визитов в ЛПУ (2-3 визита в топовую клинику в месяц) и защиту цен в тендерных процедурах.…"/>
          <p:cNvSpPr txBox="1"/>
          <p:nvPr/>
        </p:nvSpPr>
        <p:spPr>
          <a:xfrm>
            <a:off x="1484425" y="5167864"/>
            <a:ext cx="20964985" cy="8014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228600">
              <a:buSzPct val="80000"/>
              <a:buBlip>
                <a:blip r:embed="rId2"/>
              </a:buBlip>
              <a:defRPr b="1" sz="4500">
                <a:solidFill>
                  <a:srgbClr val="479FC3"/>
                </a:solidFill>
              </a:defRPr>
            </a:pPr>
            <a:r>
              <a:t> Н</a:t>
            </a:r>
            <a:r>
              <a:t>а госпитальный сегмент в структуре продвижения приходится не более 10-15%</a:t>
            </a:r>
            <a:r>
              <a:rPr>
                <a:solidFill>
                  <a:srgbClr val="0D3064"/>
                </a:solidFill>
              </a:rPr>
              <a:t> бюджета. Работа ведется через организацию визитов в ЛПУ (</a:t>
            </a:r>
            <a:r>
              <a:t>2-3 визита в топовую клинику в месяц</a:t>
            </a:r>
            <a:r>
              <a:rPr>
                <a:solidFill>
                  <a:srgbClr val="0D3064"/>
                </a:solidFill>
              </a:rPr>
              <a:t>) и защиту цен в тендерных процедурах.</a:t>
            </a:r>
            <a:endParaRPr>
              <a:solidFill>
                <a:srgbClr val="0D3064"/>
              </a:solidFill>
            </a:endParaRPr>
          </a:p>
          <a:p>
            <a:pPr marL="228600" indent="-228600">
              <a:buSzPct val="80000"/>
              <a:buBlip>
                <a:blip r:embed="rId2"/>
              </a:buBlip>
              <a:defRPr b="1" sz="4500">
                <a:solidFill>
                  <a:srgbClr val="479FC3"/>
                </a:solidFill>
              </a:defRPr>
            </a:pPr>
            <a:r>
              <a:rPr>
                <a:solidFill>
                  <a:srgbClr val="0D3064"/>
                </a:solidFill>
              </a:rPr>
              <a:t> </a:t>
            </a:r>
            <a:r>
              <a:t>Соотношение затрат на маркетинг и продажи в % от выручки:</a:t>
            </a:r>
          </a:p>
          <a:p>
            <a:pPr marL="927100" indent="-228600">
              <a:buSzPct val="80000"/>
              <a:buBlip>
                <a:blip r:embed="rId2"/>
              </a:buBlip>
              <a:defRPr b="1" sz="4500">
                <a:solidFill>
                  <a:srgbClr val="479FC3"/>
                </a:solidFill>
              </a:defRPr>
            </a:pPr>
            <a:r>
              <a:t> 1 год: </a:t>
            </a:r>
            <a:r>
              <a:rPr>
                <a:solidFill>
                  <a:srgbClr val="0D3064"/>
                </a:solidFill>
              </a:rPr>
              <a:t>35% </a:t>
            </a:r>
          </a:p>
          <a:p>
            <a:pPr marL="927100" indent="-228600">
              <a:buSzPct val="80000"/>
              <a:buBlip>
                <a:blip r:embed="rId2"/>
              </a:buBlip>
              <a:defRPr b="1" sz="4500">
                <a:solidFill>
                  <a:srgbClr val="479FC3"/>
                </a:solidFill>
              </a:defRPr>
            </a:pPr>
            <a:r>
              <a:t> 2 год: </a:t>
            </a:r>
            <a:r>
              <a:rPr>
                <a:solidFill>
                  <a:srgbClr val="0D3064"/>
                </a:solidFill>
              </a:rPr>
              <a:t>35%</a:t>
            </a:r>
            <a:endParaRPr>
              <a:solidFill>
                <a:srgbClr val="0D3064"/>
              </a:solidFill>
            </a:endParaRPr>
          </a:p>
          <a:p>
            <a:pPr marL="927100" indent="-228600">
              <a:buSzPct val="80000"/>
              <a:buBlip>
                <a:blip r:embed="rId2"/>
              </a:buBlip>
              <a:defRPr b="1" sz="4500">
                <a:solidFill>
                  <a:srgbClr val="479FC3"/>
                </a:solidFill>
              </a:defRPr>
            </a:pPr>
            <a:r>
              <a:t> 3 год: </a:t>
            </a:r>
            <a:r>
              <a:rPr>
                <a:solidFill>
                  <a:srgbClr val="0D3064"/>
                </a:solidFill>
              </a:rPr>
              <a:t>35%</a:t>
            </a:r>
          </a:p>
        </p:txBody>
      </p:sp>
      <p:pic>
        <p:nvPicPr>
          <p:cNvPr id="376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6041" y="309091"/>
            <a:ext cx="1703155" cy="1673621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Каналы продвижения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Каналы продвижения</a:t>
            </a:r>
          </a:p>
        </p:txBody>
      </p:sp>
      <p:sp>
        <p:nvSpPr>
          <p:cNvPr id="378" name="Бюджет на пациентские программы:"/>
          <p:cNvSpPr txBox="1"/>
          <p:nvPr/>
        </p:nvSpPr>
        <p:spPr>
          <a:xfrm>
            <a:off x="1453154" y="3631696"/>
            <a:ext cx="11316311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D3064"/>
                </a:solidFill>
              </a:defRPr>
            </a:lvl1pPr>
          </a:lstStyle>
          <a:p>
            <a:pPr/>
            <a:r>
              <a:t>Бюджет на пациентские программы: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Стратегия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Стратегия</a:t>
            </a:r>
          </a:p>
        </p:txBody>
      </p:sp>
      <p:sp>
        <p:nvSpPr>
          <p:cNvPr id="182" name="Выбор целевого рынка и продукта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Выбор целевого рынка и продукта</a:t>
            </a:r>
          </a:p>
        </p:txBody>
      </p:sp>
      <p:sp>
        <p:nvSpPr>
          <p:cNvPr id="183" name="Объем фармацевтического рынка Турции в 2024 году составил $8,0 млрд. По прогнозам, среднегодовые темпы роста рынка в 2024-2031 гг. составят 4,5%."/>
          <p:cNvSpPr txBox="1"/>
          <p:nvPr>
            <p:ph type="body" sz="quarter" idx="1"/>
          </p:nvPr>
        </p:nvSpPr>
        <p:spPr>
          <a:xfrm>
            <a:off x="844298" y="8144670"/>
            <a:ext cx="15001651" cy="3129780"/>
          </a:xfrm>
          <a:prstGeom prst="rect">
            <a:avLst/>
          </a:prstGeom>
        </p:spPr>
        <p:txBody>
          <a:bodyPr/>
          <a:lstStyle>
            <a:lvl1pPr marL="228600" indent="-228600">
              <a:buSzPct val="100000"/>
              <a:buBlip>
                <a:blip r:embed="rId2"/>
              </a:buBlip>
              <a:defRPr b="1" sz="4500">
                <a:solidFill>
                  <a:srgbClr val="0F3065"/>
                </a:solidFill>
              </a:defRPr>
            </a:lvl1pPr>
          </a:lstStyle>
          <a:p>
            <a:pPr/>
            <a:r>
              <a:t> Объем фармацевтического рынка Турции в 2024 году составил $8,0 млрд. По прогнозам, среднегодовые темпы роста рынка в 2024-2031 гг. составят 4,5%.</a:t>
            </a:r>
          </a:p>
        </p:txBody>
      </p:sp>
      <p:pic>
        <p:nvPicPr>
          <p:cNvPr id="184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6041" y="309091"/>
            <a:ext cx="1703155" cy="167362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По итогам сравнительного анализа макроэкономических показателей, емкости рынка и уровня конкуренции в фокус-листе стран (Польша, Турция, Вьетнам) наиболее предпочтительным целевым рынком для ОФ является Турция:"/>
          <p:cNvSpPr txBox="1"/>
          <p:nvPr/>
        </p:nvSpPr>
        <p:spPr>
          <a:xfrm>
            <a:off x="948272" y="3862381"/>
            <a:ext cx="16227040" cy="40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4500">
                <a:solidFill>
                  <a:srgbClr val="0F3065"/>
                </a:solidFill>
              </a:defRPr>
            </a:lvl1pPr>
          </a:lstStyle>
          <a:p>
            <a:pPr/>
            <a:r>
              <a:t>По итогам сравнительного анализа макроэкономических показателей, емкости рынка и уровня конкуренции в фокус-листе стран (Польша, Турция, Вьетнам) наиболее предпочтительным целевым рынком для ОФ является Турция:</a:t>
            </a:r>
          </a:p>
        </p:txBody>
      </p:sp>
      <p:pic>
        <p:nvPicPr>
          <p:cNvPr id="186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98494" y="8536745"/>
            <a:ext cx="11268213" cy="11072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Маркетинг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Маркетинг</a:t>
            </a:r>
          </a:p>
        </p:txBody>
      </p:sp>
      <p:sp>
        <p:nvSpPr>
          <p:cNvPr id="381" name="Низкая эластичность спроса обусловлена:…"/>
          <p:cNvSpPr txBox="1"/>
          <p:nvPr/>
        </p:nvSpPr>
        <p:spPr>
          <a:xfrm>
            <a:off x="1484425" y="3697993"/>
            <a:ext cx="20964985" cy="9483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182880" indent="-182880" defTabSz="1950671">
              <a:spcBef>
                <a:spcPts val="3600"/>
              </a:spcBef>
              <a:buSzPct val="80000"/>
              <a:buBlip>
                <a:blip r:embed="rId2"/>
              </a:buBlip>
              <a:defRPr b="1" sz="3600">
                <a:solidFill>
                  <a:srgbClr val="479FC3"/>
                </a:solidFill>
              </a:defRPr>
            </a:pPr>
            <a:r>
              <a:t> Низкая эластичность спроса </a:t>
            </a:r>
            <a:r>
              <a:rPr>
                <a:solidFill>
                  <a:srgbClr val="0D3065"/>
                </a:solidFill>
              </a:rPr>
              <a:t>обусловлена:</a:t>
            </a:r>
            <a:endParaRPr>
              <a:solidFill>
                <a:srgbClr val="0D3065"/>
              </a:solidFill>
            </a:endParaRPr>
          </a:p>
          <a:p>
            <a:pPr marL="741680" indent="-182880" defTabSz="1950671">
              <a:spcBef>
                <a:spcPts val="3600"/>
              </a:spcBef>
              <a:buSzPct val="80000"/>
              <a:buBlip>
                <a:blip r:embed="rId2"/>
              </a:buBlip>
              <a:defRPr b="1" sz="3600">
                <a:solidFill>
                  <a:srgbClr val="479FC3"/>
                </a:solidFill>
              </a:defRPr>
            </a:pPr>
            <a:r>
              <a:t> </a:t>
            </a:r>
            <a:r>
              <a:rPr>
                <a:solidFill>
                  <a:srgbClr val="0D3064"/>
                </a:solidFill>
              </a:rPr>
              <a:t>Отсутствием прямых аналогов.</a:t>
            </a:r>
            <a:endParaRPr>
              <a:solidFill>
                <a:srgbClr val="0D3064"/>
              </a:solidFill>
            </a:endParaRPr>
          </a:p>
          <a:p>
            <a:pPr marL="741680" indent="-182880" defTabSz="1950671">
              <a:spcBef>
                <a:spcPts val="3600"/>
              </a:spcBef>
              <a:buSzPct val="80000"/>
              <a:buBlip>
                <a:blip r:embed="rId2"/>
              </a:buBlip>
              <a:defRPr b="1" sz="3600">
                <a:solidFill>
                  <a:srgbClr val="0D3064"/>
                </a:solidFill>
              </a:defRPr>
            </a:pPr>
            <a:r>
              <a:t> Жизненной необходимостью препаратов.</a:t>
            </a:r>
          </a:p>
          <a:p>
            <a:pPr marL="741680" indent="-182880" defTabSz="1950671">
              <a:spcBef>
                <a:spcPts val="3600"/>
              </a:spcBef>
              <a:buSzPct val="80000"/>
              <a:buBlip>
                <a:blip r:embed="rId2"/>
              </a:buBlip>
              <a:defRPr b="1" sz="3600">
                <a:solidFill>
                  <a:srgbClr val="0D3064"/>
                </a:solidFill>
              </a:defRPr>
            </a:pPr>
            <a:r>
              <a:t> Покрытием части цены страховкой.</a:t>
            </a:r>
          </a:p>
          <a:p>
            <a:pPr marL="182880" indent="-182880" defTabSz="1950671">
              <a:spcBef>
                <a:spcPts val="3600"/>
              </a:spcBef>
              <a:buSzPct val="80000"/>
              <a:buBlip>
                <a:blip r:embed="rId2"/>
              </a:buBlip>
              <a:defRPr b="1" sz="3600">
                <a:solidFill>
                  <a:srgbClr val="479FC3"/>
                </a:solidFill>
              </a:defRPr>
            </a:pPr>
            <a:r>
              <a:t> Ценовая чувствительность:</a:t>
            </a:r>
          </a:p>
          <a:p>
            <a:pPr marL="741680" indent="-182880" defTabSz="1950671">
              <a:spcBef>
                <a:spcPts val="3600"/>
              </a:spcBef>
              <a:buSzPct val="80000"/>
              <a:buBlip>
                <a:blip r:embed="rId2"/>
              </a:buBlip>
              <a:defRPr b="1" sz="3600">
                <a:solidFill>
                  <a:srgbClr val="0D3064"/>
                </a:solidFill>
              </a:defRPr>
            </a:pPr>
            <a:r>
              <a:t> Рост цены на 10% снижает спрос на химиотерапию и таргетные препараты лишь на 2-3% (IMS).</a:t>
            </a:r>
          </a:p>
          <a:p>
            <a:pPr marL="741680" indent="-182880" defTabSz="1950671">
              <a:spcBef>
                <a:spcPts val="3600"/>
              </a:spcBef>
              <a:buSzPct val="80000"/>
              <a:buBlip>
                <a:blip r:embed="rId2"/>
              </a:buBlip>
              <a:defRPr b="1" sz="3600">
                <a:solidFill>
                  <a:srgbClr val="0D3064"/>
                </a:solidFill>
              </a:defRPr>
            </a:pPr>
            <a:r>
              <a:t> Для инновационных препаратов, как Реналокс, падение объемов выше — 5-7%.</a:t>
            </a:r>
          </a:p>
          <a:p>
            <a:pPr marL="182880" indent="-182880" defTabSz="1950671">
              <a:spcBef>
                <a:spcPts val="3600"/>
              </a:spcBef>
              <a:buSzPct val="80000"/>
              <a:buBlip>
                <a:blip r:embed="rId2"/>
              </a:buBlip>
              <a:defRPr b="1" sz="3600">
                <a:solidFill>
                  <a:srgbClr val="479FC3"/>
                </a:solidFill>
              </a:defRPr>
            </a:pPr>
            <a:r>
              <a:t> Рекомендации:</a:t>
            </a:r>
          </a:p>
          <a:p>
            <a:pPr marL="741680" indent="-182880" defTabSz="1950671">
              <a:spcBef>
                <a:spcPts val="3600"/>
              </a:spcBef>
              <a:buSzPct val="80000"/>
              <a:buBlip>
                <a:blip r:embed="rId2"/>
              </a:buBlip>
              <a:defRPr b="1" sz="3600">
                <a:solidFill>
                  <a:srgbClr val="479FC3"/>
                </a:solidFill>
              </a:defRPr>
            </a:pPr>
            <a:r>
              <a:t> </a:t>
            </a:r>
            <a:r>
              <a:rPr>
                <a:solidFill>
                  <a:srgbClr val="0D3064"/>
                </a:solidFill>
              </a:rPr>
              <a:t>Отслеживать индекс цен на ЛС и долю возмещения в каналах при корректировке цен.</a:t>
            </a:r>
          </a:p>
        </p:txBody>
      </p:sp>
      <p:pic>
        <p:nvPicPr>
          <p:cNvPr id="382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6041" y="309091"/>
            <a:ext cx="1703155" cy="1673621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Анализ эластичности спроса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Анализ эластичности спроса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320000">
            <a:off x="20867639" y="-3714385"/>
            <a:ext cx="7489073" cy="7359204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Операции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Операции</a:t>
            </a:r>
          </a:p>
        </p:txBody>
      </p:sp>
      <p:sp>
        <p:nvSpPr>
          <p:cNvPr id="387" name="Структура затрат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Структура затрат</a:t>
            </a:r>
          </a:p>
        </p:txBody>
      </p:sp>
      <p:graphicFrame>
        <p:nvGraphicFramePr>
          <p:cNvPr id="388" name="Tаблица 1"/>
          <p:cNvGraphicFramePr/>
          <p:nvPr/>
        </p:nvGraphicFramePr>
        <p:xfrm>
          <a:off x="361950" y="3763204"/>
          <a:ext cx="21422561" cy="930281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3843000"/>
                <a:gridCol w="1333500"/>
                <a:gridCol w="1333500"/>
                <a:gridCol w="1333500"/>
                <a:gridCol w="1333500"/>
                <a:gridCol w="1333500"/>
                <a:gridCol w="1536700"/>
                <a:gridCol w="1612900"/>
              </a:tblGrid>
              <a:tr h="115332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Показатель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1 год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2 год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3 год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4 год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5 год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6 год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7 год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1441879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Осведомленность о препарате среди онкологов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30 %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50 %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60 %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70 %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75 %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80 %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85 %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864772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Количество онкологов, назначающих Реналокс min 1 раз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50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150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350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500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700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900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1200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1153326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Осведомленность пациентов с мПКР о Ръеналоксе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10 %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20 %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30 %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40 %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50 %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60 %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70 %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1153326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Кол-во пациентов на терапии (среднее за год)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250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1300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3200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5000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9000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12000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1153326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Доля Реналокса в структуре назначений ИО-препаратов для мПКР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5 %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15 %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25 %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35 %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45 %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55 %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65 %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1153326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Среднее количество курсов на 1 пациента в год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18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20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1153326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Общее количество упаковок Реналокса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2000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38400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60000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80000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100000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120000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Закругленный прямоугольник"/>
          <p:cNvSpPr/>
          <p:nvPr/>
        </p:nvSpPr>
        <p:spPr>
          <a:xfrm>
            <a:off x="639587" y="10957439"/>
            <a:ext cx="21907501" cy="1844468"/>
          </a:xfrm>
          <a:prstGeom prst="roundRect">
            <a:avLst>
              <a:gd name="adj" fmla="val 50000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1" name="Закругленный прямоугольник"/>
          <p:cNvSpPr/>
          <p:nvPr/>
        </p:nvSpPr>
        <p:spPr>
          <a:xfrm>
            <a:off x="639587" y="8964654"/>
            <a:ext cx="21907501" cy="1844468"/>
          </a:xfrm>
          <a:prstGeom prst="roundRect">
            <a:avLst>
              <a:gd name="adj" fmla="val 50000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2" name="Закругленный прямоугольник"/>
          <p:cNvSpPr/>
          <p:nvPr/>
        </p:nvSpPr>
        <p:spPr>
          <a:xfrm>
            <a:off x="639587" y="4823976"/>
            <a:ext cx="21907501" cy="2002274"/>
          </a:xfrm>
          <a:prstGeom prst="roundRect">
            <a:avLst>
              <a:gd name="adj" fmla="val 50000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3" name="Закругленный прямоугольник"/>
          <p:cNvSpPr/>
          <p:nvPr/>
        </p:nvSpPr>
        <p:spPr>
          <a:xfrm>
            <a:off x="639587" y="6971869"/>
            <a:ext cx="21907501" cy="1844469"/>
          </a:xfrm>
          <a:prstGeom prst="roundRect">
            <a:avLst>
              <a:gd name="adj" fmla="val 50000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4" name="Маркетинг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Маркетинг</a:t>
            </a:r>
          </a:p>
        </p:txBody>
      </p:sp>
      <p:sp>
        <p:nvSpPr>
          <p:cNvPr id="395" name="Комплекс маркетинга 4P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Комплекс маркетинга 4P</a:t>
            </a:r>
          </a:p>
        </p:txBody>
      </p:sp>
      <p:sp>
        <p:nvSpPr>
          <p:cNvPr id="396" name="Product:"/>
          <p:cNvSpPr txBox="1"/>
          <p:nvPr/>
        </p:nvSpPr>
        <p:spPr>
          <a:xfrm>
            <a:off x="1176848" y="3639725"/>
            <a:ext cx="20703730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solidFill>
                  <a:srgbClr val="0E3065"/>
                </a:solidFill>
              </a:defRPr>
            </a:lvl1pPr>
          </a:lstStyle>
          <a:p>
            <a:pPr/>
            <a:r>
              <a:t>Product:</a:t>
            </a:r>
          </a:p>
        </p:txBody>
      </p:sp>
      <p:pic>
        <p:nvPicPr>
          <p:cNvPr id="397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6041" y="309091"/>
            <a:ext cx="1703155" cy="1673621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Реналокс поставляется в Турцию в готовой лекарственной форме — раствор 800 мг авелумаба в одноразовых флаконах по 10 мл.…"/>
          <p:cNvSpPr txBox="1"/>
          <p:nvPr>
            <p:ph type="body" idx="1"/>
          </p:nvPr>
        </p:nvSpPr>
        <p:spPr>
          <a:xfrm>
            <a:off x="792041" y="3603790"/>
            <a:ext cx="21971001" cy="1135393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7400"/>
              </a:spcBef>
              <a:buSzTx/>
              <a:buNone/>
              <a:defRPr b="1" sz="4200">
                <a:solidFill>
                  <a:srgbClr val="0E3065"/>
                </a:solidFill>
              </a:defRPr>
            </a:pPr>
          </a:p>
          <a:p>
            <a:pPr marL="838200" indent="-228600">
              <a:lnSpc>
                <a:spcPct val="110000"/>
              </a:lnSpc>
              <a:spcBef>
                <a:spcPts val="7400"/>
              </a:spcBef>
              <a:buSzPct val="100000"/>
              <a:buBlip>
                <a:blip r:embed="rId2"/>
              </a:buBlip>
              <a:defRPr b="1" sz="4200">
                <a:solidFill>
                  <a:srgbClr val="0E3065"/>
                </a:solidFill>
              </a:defRPr>
            </a:pPr>
            <a:r>
              <a:t> Реналокс поставляется в Турцию в готовой лекарственной форме — раствор </a:t>
            </a:r>
            <a:r>
              <a:rPr>
                <a:solidFill>
                  <a:srgbClr val="479FC3"/>
                </a:solidFill>
              </a:rPr>
              <a:t>800 мг авелумаба</a:t>
            </a:r>
            <a:r>
              <a:t> в одноразовых флаконах по </a:t>
            </a:r>
            <a:r>
              <a:rPr>
                <a:solidFill>
                  <a:srgbClr val="479FC3"/>
                </a:solidFill>
              </a:rPr>
              <a:t>10 мл.</a:t>
            </a:r>
            <a:endParaRPr>
              <a:solidFill>
                <a:srgbClr val="479FC3"/>
              </a:solidFill>
            </a:endParaRPr>
          </a:p>
          <a:p>
            <a:pPr marL="838200" indent="-228600">
              <a:lnSpc>
                <a:spcPct val="170000"/>
              </a:lnSpc>
              <a:spcBef>
                <a:spcPts val="7400"/>
              </a:spcBef>
              <a:buSzPct val="100000"/>
              <a:buBlip>
                <a:blip r:embed="rId2"/>
              </a:buBlip>
              <a:defRPr b="1" sz="4200">
                <a:solidFill>
                  <a:srgbClr val="0E3065"/>
                </a:solidFill>
              </a:defRPr>
            </a:pPr>
            <a:r>
              <a:t> Режим дозирования —</a:t>
            </a:r>
            <a:r>
              <a:rPr>
                <a:solidFill>
                  <a:srgbClr val="479FC3"/>
                </a:solidFill>
              </a:rPr>
              <a:t> 800 мг п/к 1 раз в 3 недели.</a:t>
            </a:r>
            <a:endParaRPr>
              <a:solidFill>
                <a:srgbClr val="479FC3"/>
              </a:solidFill>
            </a:endParaRPr>
          </a:p>
          <a:p>
            <a:pPr marL="838200" indent="-228600">
              <a:lnSpc>
                <a:spcPct val="150000"/>
              </a:lnSpc>
              <a:spcBef>
                <a:spcPts val="7400"/>
              </a:spcBef>
              <a:buSzPct val="100000"/>
              <a:buBlip>
                <a:blip r:embed="rId2"/>
              </a:buBlip>
              <a:defRPr b="1" sz="4200">
                <a:solidFill>
                  <a:srgbClr val="0E3065"/>
                </a:solidFill>
              </a:defRPr>
            </a:pPr>
            <a:r>
              <a:rPr>
                <a:solidFill>
                  <a:srgbClr val="479FC3"/>
                </a:solidFill>
              </a:rPr>
              <a:t> </a:t>
            </a:r>
            <a:r>
              <a:t>Выпускается в упаковках по </a:t>
            </a:r>
            <a:r>
              <a:rPr>
                <a:solidFill>
                  <a:srgbClr val="479FC3"/>
                </a:solidFill>
              </a:rPr>
              <a:t>1 флакону</a:t>
            </a:r>
            <a:r>
              <a:t> с инструкцией на турецком языке.</a:t>
            </a:r>
          </a:p>
          <a:p>
            <a:pPr marL="838200" indent="-228600">
              <a:spcBef>
                <a:spcPts val="7400"/>
              </a:spcBef>
              <a:buSzPct val="100000"/>
              <a:buBlip>
                <a:blip r:embed="rId2"/>
              </a:buBlip>
              <a:defRPr b="1" sz="4200">
                <a:solidFill>
                  <a:srgbClr val="0E3065"/>
                </a:solidFill>
              </a:defRPr>
            </a:pPr>
            <a:r>
              <a:t> Планируется зарегистрировать торговое наименование на турецком языке.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Закругленный прямоугольник"/>
          <p:cNvSpPr/>
          <p:nvPr/>
        </p:nvSpPr>
        <p:spPr>
          <a:xfrm>
            <a:off x="574963" y="11169325"/>
            <a:ext cx="21907501" cy="2116997"/>
          </a:xfrm>
          <a:prstGeom prst="roundRect">
            <a:avLst>
              <a:gd name="adj" fmla="val 47910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1" name="Закругленный прямоугольник"/>
          <p:cNvSpPr/>
          <p:nvPr/>
        </p:nvSpPr>
        <p:spPr>
          <a:xfrm>
            <a:off x="574963" y="8893478"/>
            <a:ext cx="21907501" cy="2100491"/>
          </a:xfrm>
          <a:prstGeom prst="roundRect">
            <a:avLst>
              <a:gd name="adj" fmla="val 48287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2" name="Закругленный прямоугольник"/>
          <p:cNvSpPr/>
          <p:nvPr/>
        </p:nvSpPr>
        <p:spPr>
          <a:xfrm>
            <a:off x="574963" y="4804721"/>
            <a:ext cx="21907501" cy="1844468"/>
          </a:xfrm>
          <a:prstGeom prst="roundRect">
            <a:avLst>
              <a:gd name="adj" fmla="val 50000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3" name="Закругленный прямоугольник"/>
          <p:cNvSpPr/>
          <p:nvPr/>
        </p:nvSpPr>
        <p:spPr>
          <a:xfrm>
            <a:off x="574963" y="6824546"/>
            <a:ext cx="21907501" cy="1893576"/>
          </a:xfrm>
          <a:prstGeom prst="roundRect">
            <a:avLst>
              <a:gd name="adj" fmla="val 50000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4" name="Маркетинг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Маркетинг</a:t>
            </a:r>
          </a:p>
        </p:txBody>
      </p:sp>
      <p:sp>
        <p:nvSpPr>
          <p:cNvPr id="405" name="Комплекс маркетинга 4P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Комплекс маркетинга 4P</a:t>
            </a:r>
          </a:p>
        </p:txBody>
      </p:sp>
      <p:sp>
        <p:nvSpPr>
          <p:cNvPr id="406" name="Price:"/>
          <p:cNvSpPr txBox="1"/>
          <p:nvPr/>
        </p:nvSpPr>
        <p:spPr>
          <a:xfrm>
            <a:off x="1176848" y="3639725"/>
            <a:ext cx="20703730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solidFill>
                  <a:srgbClr val="0E3065"/>
                </a:solidFill>
              </a:defRPr>
            </a:lvl1pPr>
          </a:lstStyle>
          <a:p>
            <a:pPr/>
            <a:r>
              <a:t>Price:</a:t>
            </a:r>
          </a:p>
        </p:txBody>
      </p:sp>
      <p:pic>
        <p:nvPicPr>
          <p:cNvPr id="407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6041" y="309091"/>
            <a:ext cx="1703155" cy="1673621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Рекомендованная цена (аптечная, с НДС): $300 за упаковку.…"/>
          <p:cNvSpPr txBox="1"/>
          <p:nvPr>
            <p:ph type="body" idx="1"/>
          </p:nvPr>
        </p:nvSpPr>
        <p:spPr>
          <a:xfrm>
            <a:off x="607837" y="3697992"/>
            <a:ext cx="21971001" cy="1135393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7400"/>
              </a:spcBef>
              <a:buSzTx/>
              <a:buNone/>
              <a:defRPr b="1" sz="4200">
                <a:solidFill>
                  <a:srgbClr val="0E3065"/>
                </a:solidFill>
              </a:defRPr>
            </a:pPr>
          </a:p>
          <a:p>
            <a:pPr marL="838200" indent="-228600">
              <a:lnSpc>
                <a:spcPct val="110000"/>
              </a:lnSpc>
              <a:spcBef>
                <a:spcPts val="7400"/>
              </a:spcBef>
              <a:buSzPct val="100000"/>
              <a:buBlip>
                <a:blip r:embed="rId2"/>
              </a:buBlip>
              <a:defRPr b="1" sz="4200">
                <a:solidFill>
                  <a:srgbClr val="0E3065"/>
                </a:solidFill>
              </a:defRPr>
            </a:pPr>
            <a:r>
              <a:rPr>
                <a:solidFill>
                  <a:srgbClr val="479FC3"/>
                </a:solidFill>
              </a:rPr>
              <a:t> Рекомендованная цена (аптечная, с НДС):</a:t>
            </a:r>
            <a:r>
              <a:t> $300 за упаковку.</a:t>
            </a:r>
            <a:endParaRPr>
              <a:solidFill>
                <a:srgbClr val="479FC3"/>
              </a:solidFill>
            </a:endParaRPr>
          </a:p>
          <a:p>
            <a:pPr marL="838200" indent="-228600">
              <a:lnSpc>
                <a:spcPct val="110000"/>
              </a:lnSpc>
              <a:spcBef>
                <a:spcPts val="7400"/>
              </a:spcBef>
              <a:buSzPct val="100000"/>
              <a:buBlip>
                <a:blip r:embed="rId2"/>
              </a:buBlip>
              <a:defRPr b="1" sz="4200">
                <a:solidFill>
                  <a:srgbClr val="0E3065"/>
                </a:solidFill>
              </a:defRPr>
            </a:pPr>
            <a:r>
              <a:t> </a:t>
            </a:r>
            <a:r>
              <a:rPr>
                <a:solidFill>
                  <a:srgbClr val="479FC3"/>
                </a:solidFill>
              </a:rPr>
              <a:t>Цена с учетом скидок для включения в госпитальные закупки и страховые программы: $280-300.</a:t>
            </a:r>
            <a:endParaRPr>
              <a:solidFill>
                <a:srgbClr val="479FC3"/>
              </a:solidFill>
            </a:endParaRPr>
          </a:p>
          <a:p>
            <a:pPr marL="838200" indent="-228600">
              <a:lnSpc>
                <a:spcPct val="110000"/>
              </a:lnSpc>
              <a:spcBef>
                <a:spcPts val="7400"/>
              </a:spcBef>
              <a:buSzPct val="100000"/>
              <a:buBlip>
                <a:blip r:embed="rId2"/>
              </a:buBlip>
              <a:defRPr b="1" sz="4200">
                <a:solidFill>
                  <a:srgbClr val="0E3065"/>
                </a:solidFill>
              </a:defRPr>
            </a:pPr>
            <a:r>
              <a:rPr>
                <a:solidFill>
                  <a:srgbClr val="479FC3"/>
                </a:solidFill>
              </a:rPr>
              <a:t> Цена для конечного пациента с учетом среднего возмещения 80%: $60</a:t>
            </a:r>
            <a:r>
              <a:t> за упаковку.</a:t>
            </a:r>
          </a:p>
          <a:p>
            <a:pPr marL="838200" indent="-228600">
              <a:lnSpc>
                <a:spcPct val="110000"/>
              </a:lnSpc>
              <a:spcBef>
                <a:spcPts val="7400"/>
              </a:spcBef>
              <a:buSzPct val="100000"/>
              <a:buBlip>
                <a:blip r:embed="rId2"/>
              </a:buBlip>
              <a:defRPr b="1" sz="4200">
                <a:solidFill>
                  <a:srgbClr val="0E3065"/>
                </a:solidFill>
              </a:defRPr>
            </a:pPr>
            <a:r>
              <a:t> Необходим регулярный мониторинг цен конкурентов и сопоставимых препаратов на рынке.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Закругленный прямоугольник"/>
          <p:cNvSpPr/>
          <p:nvPr/>
        </p:nvSpPr>
        <p:spPr>
          <a:xfrm>
            <a:off x="574963" y="11761154"/>
            <a:ext cx="21907501" cy="1893576"/>
          </a:xfrm>
          <a:prstGeom prst="roundRect">
            <a:avLst>
              <a:gd name="adj" fmla="val 50000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1" name="Закругленный прямоугольник"/>
          <p:cNvSpPr/>
          <p:nvPr/>
        </p:nvSpPr>
        <p:spPr>
          <a:xfrm>
            <a:off x="574963" y="9442503"/>
            <a:ext cx="21907501" cy="2199445"/>
          </a:xfrm>
          <a:prstGeom prst="roundRect">
            <a:avLst>
              <a:gd name="adj" fmla="val 46114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2" name="Закругленный прямоугольник"/>
          <p:cNvSpPr/>
          <p:nvPr/>
        </p:nvSpPr>
        <p:spPr>
          <a:xfrm>
            <a:off x="574963" y="4823976"/>
            <a:ext cx="21907501" cy="2199445"/>
          </a:xfrm>
          <a:prstGeom prst="roundRect">
            <a:avLst>
              <a:gd name="adj" fmla="val 46114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3" name="Закругленный прямоугольник"/>
          <p:cNvSpPr/>
          <p:nvPr/>
        </p:nvSpPr>
        <p:spPr>
          <a:xfrm>
            <a:off x="574963" y="7142626"/>
            <a:ext cx="21907501" cy="2180672"/>
          </a:xfrm>
          <a:prstGeom prst="roundRect">
            <a:avLst>
              <a:gd name="adj" fmla="val 46511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4" name="Маркетинг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Маркетинг</a:t>
            </a:r>
          </a:p>
        </p:txBody>
      </p:sp>
      <p:sp>
        <p:nvSpPr>
          <p:cNvPr id="415" name="Комплекс маркетинга 4P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Комплекс маркетинга 4P</a:t>
            </a:r>
          </a:p>
        </p:txBody>
      </p:sp>
      <p:sp>
        <p:nvSpPr>
          <p:cNvPr id="416" name="Place:"/>
          <p:cNvSpPr txBox="1"/>
          <p:nvPr/>
        </p:nvSpPr>
        <p:spPr>
          <a:xfrm>
            <a:off x="1176848" y="3639725"/>
            <a:ext cx="20703730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solidFill>
                  <a:srgbClr val="0E3065"/>
                </a:solidFill>
              </a:defRPr>
            </a:lvl1pPr>
          </a:lstStyle>
          <a:p>
            <a:pPr/>
            <a:r>
              <a:t>Place:</a:t>
            </a:r>
          </a:p>
        </p:txBody>
      </p:sp>
      <p:pic>
        <p:nvPicPr>
          <p:cNvPr id="417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6041" y="309091"/>
            <a:ext cx="1703155" cy="1673621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Приоритетный канал: госпитальный сегмент (университетские клиники, онкоцентры).…"/>
          <p:cNvSpPr txBox="1"/>
          <p:nvPr>
            <p:ph type="body" idx="1"/>
          </p:nvPr>
        </p:nvSpPr>
        <p:spPr>
          <a:xfrm>
            <a:off x="607837" y="3697992"/>
            <a:ext cx="21971001" cy="1135393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7400"/>
              </a:spcBef>
              <a:buSzTx/>
              <a:buNone/>
              <a:defRPr b="1" sz="4200">
                <a:solidFill>
                  <a:srgbClr val="0E3065"/>
                </a:solidFill>
              </a:defRPr>
            </a:pPr>
          </a:p>
          <a:p>
            <a:pPr marL="838200" indent="-228600">
              <a:lnSpc>
                <a:spcPct val="110000"/>
              </a:lnSpc>
              <a:spcBef>
                <a:spcPts val="7400"/>
              </a:spcBef>
              <a:buSzPct val="100000"/>
              <a:buBlip>
                <a:blip r:embed="rId2"/>
              </a:buBlip>
              <a:defRPr b="1" sz="4200">
                <a:solidFill>
                  <a:srgbClr val="0E3065"/>
                </a:solidFill>
              </a:defRPr>
            </a:pPr>
            <a:r>
              <a:rPr>
                <a:solidFill>
                  <a:srgbClr val="479FC3"/>
                </a:solidFill>
              </a:rPr>
              <a:t> Приоритетный канал:</a:t>
            </a:r>
            <a:r>
              <a:t> госпитальный сегмент (университетские клиники, онкоцентры).</a:t>
            </a:r>
            <a:endParaRPr>
              <a:solidFill>
                <a:srgbClr val="479FC3"/>
              </a:solidFill>
            </a:endParaRPr>
          </a:p>
          <a:p>
            <a:pPr marL="838200" indent="-228600">
              <a:lnSpc>
                <a:spcPct val="110000"/>
              </a:lnSpc>
              <a:spcBef>
                <a:spcPts val="7400"/>
              </a:spcBef>
              <a:buSzPct val="100000"/>
              <a:buBlip>
                <a:blip r:embed="rId2"/>
              </a:buBlip>
              <a:defRPr b="1" sz="4200">
                <a:solidFill>
                  <a:srgbClr val="0E3065"/>
                </a:solidFill>
              </a:defRPr>
            </a:pPr>
            <a:r>
              <a:rPr>
                <a:solidFill>
                  <a:srgbClr val="479FC3"/>
                </a:solidFill>
              </a:rPr>
              <a:t> Вторичный канал:</a:t>
            </a:r>
            <a:r>
              <a:t> коммерческий рынок через ключевых дистрибьюторов и аптечные сети.</a:t>
            </a:r>
            <a:endParaRPr>
              <a:solidFill>
                <a:srgbClr val="479FC3"/>
              </a:solidFill>
            </a:endParaRPr>
          </a:p>
          <a:p>
            <a:pPr marL="838200" indent="-228600">
              <a:lnSpc>
                <a:spcPct val="110000"/>
              </a:lnSpc>
              <a:spcBef>
                <a:spcPts val="7400"/>
              </a:spcBef>
              <a:buSzPct val="100000"/>
              <a:buBlip>
                <a:blip r:embed="rId2"/>
              </a:buBlip>
              <a:defRPr b="1" sz="4200">
                <a:solidFill>
                  <a:srgbClr val="0E3065"/>
                </a:solidFill>
              </a:defRPr>
            </a:pPr>
            <a:r>
              <a:rPr>
                <a:solidFill>
                  <a:srgbClr val="479FC3"/>
                </a:solidFill>
              </a:rPr>
              <a:t> Критерии включения в ассортимент:</a:t>
            </a:r>
            <a:r>
              <a:t> наличие онкологов в клиентской базе, соответствие требованиям сервиса, финансовая надежность.</a:t>
            </a:r>
          </a:p>
          <a:p>
            <a:pPr marL="838200" indent="-228600">
              <a:lnSpc>
                <a:spcPct val="110000"/>
              </a:lnSpc>
              <a:spcBef>
                <a:spcPts val="7400"/>
              </a:spcBef>
              <a:buSzPct val="100000"/>
              <a:buBlip>
                <a:blip r:embed="rId2"/>
              </a:buBlip>
              <a:defRPr b="1" sz="4200">
                <a:solidFill>
                  <a:srgbClr val="0E3065"/>
                </a:solidFill>
              </a:defRPr>
            </a:pPr>
            <a:r>
              <a:t> </a:t>
            </a:r>
            <a:r>
              <a:rPr>
                <a:solidFill>
                  <a:srgbClr val="479FC3"/>
                </a:solidFill>
              </a:rPr>
              <a:t>Контроль:</a:t>
            </a:r>
            <a:r>
              <a:t> за наличием препарата на полках и остатками.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Закругленный прямоугольник"/>
          <p:cNvSpPr/>
          <p:nvPr/>
        </p:nvSpPr>
        <p:spPr>
          <a:xfrm>
            <a:off x="574963" y="11761154"/>
            <a:ext cx="22304331" cy="1369663"/>
          </a:xfrm>
          <a:prstGeom prst="roundRect">
            <a:avLst>
              <a:gd name="adj" fmla="val 50000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1" name="Закругленный прямоугольник"/>
          <p:cNvSpPr/>
          <p:nvPr/>
        </p:nvSpPr>
        <p:spPr>
          <a:xfrm>
            <a:off x="574963" y="8707456"/>
            <a:ext cx="22304331" cy="1369663"/>
          </a:xfrm>
          <a:prstGeom prst="roundRect">
            <a:avLst>
              <a:gd name="adj" fmla="val 50000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2" name="Закругленный прямоугольник"/>
          <p:cNvSpPr/>
          <p:nvPr/>
        </p:nvSpPr>
        <p:spPr>
          <a:xfrm>
            <a:off x="574963" y="4823976"/>
            <a:ext cx="22304331" cy="1923168"/>
          </a:xfrm>
          <a:prstGeom prst="roundRect">
            <a:avLst>
              <a:gd name="adj" fmla="val 50000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3" name="Закругленный прямоугольник"/>
          <p:cNvSpPr/>
          <p:nvPr/>
        </p:nvSpPr>
        <p:spPr>
          <a:xfrm>
            <a:off x="574963" y="6942309"/>
            <a:ext cx="22304331" cy="1569981"/>
          </a:xfrm>
          <a:prstGeom prst="roundRect">
            <a:avLst>
              <a:gd name="adj" fmla="val 50000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4" name="Маркетинг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Маркетинг</a:t>
            </a:r>
          </a:p>
        </p:txBody>
      </p:sp>
      <p:sp>
        <p:nvSpPr>
          <p:cNvPr id="425" name="Комплекс маркетинга 4P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Комплекс маркетинга 4P</a:t>
            </a:r>
          </a:p>
        </p:txBody>
      </p:sp>
      <p:sp>
        <p:nvSpPr>
          <p:cNvPr id="426" name="Promotion:"/>
          <p:cNvSpPr txBox="1"/>
          <p:nvPr/>
        </p:nvSpPr>
        <p:spPr>
          <a:xfrm>
            <a:off x="1176848" y="3639725"/>
            <a:ext cx="20703730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solidFill>
                  <a:srgbClr val="0E3065"/>
                </a:solidFill>
              </a:defRPr>
            </a:lvl1pPr>
          </a:lstStyle>
          <a:p>
            <a:pPr/>
            <a:r>
              <a:t>Promotion:</a:t>
            </a:r>
          </a:p>
        </p:txBody>
      </p:sp>
      <p:pic>
        <p:nvPicPr>
          <p:cNvPr id="427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6041" y="309091"/>
            <a:ext cx="1703155" cy="1673621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Закругленный прямоугольник"/>
          <p:cNvSpPr/>
          <p:nvPr/>
        </p:nvSpPr>
        <p:spPr>
          <a:xfrm>
            <a:off x="574963" y="10272285"/>
            <a:ext cx="22304331" cy="1369664"/>
          </a:xfrm>
          <a:prstGeom prst="roundRect">
            <a:avLst>
              <a:gd name="adj" fmla="val 50000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9" name="Маркетинговое позиционирование: биоинновация в терапии мПКР с новым механизмом моноклонального антитела.…"/>
          <p:cNvSpPr txBox="1"/>
          <p:nvPr>
            <p:ph type="body" idx="1"/>
          </p:nvPr>
        </p:nvSpPr>
        <p:spPr>
          <a:xfrm>
            <a:off x="607837" y="3697992"/>
            <a:ext cx="23261778" cy="1135393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800"/>
              </a:spcBef>
              <a:buSzTx/>
              <a:buNone/>
              <a:defRPr b="1" sz="4200">
                <a:solidFill>
                  <a:srgbClr val="0E3065"/>
                </a:solidFill>
              </a:defRPr>
            </a:pPr>
          </a:p>
          <a:p>
            <a:pPr marL="838200" indent="-228600">
              <a:lnSpc>
                <a:spcPct val="100000"/>
              </a:lnSpc>
              <a:spcBef>
                <a:spcPts val="6800"/>
              </a:spcBef>
              <a:buSzPct val="100000"/>
              <a:buBlip>
                <a:blip r:embed="rId2"/>
              </a:buBlip>
              <a:defRPr b="1" sz="4200">
                <a:solidFill>
                  <a:srgbClr val="0E3065"/>
                </a:solidFill>
              </a:defRPr>
            </a:pPr>
            <a:r>
              <a:rPr>
                <a:solidFill>
                  <a:srgbClr val="479FC3"/>
                </a:solidFill>
              </a:rPr>
              <a:t> Маркетинговое позиционирование:</a:t>
            </a:r>
            <a:r>
              <a:t> биоинновация в терапии мПКР с новым механизмом моноклонального антитела.</a:t>
            </a:r>
            <a:endParaRPr>
              <a:solidFill>
                <a:srgbClr val="479FC3"/>
              </a:solidFill>
            </a:endParaRPr>
          </a:p>
          <a:p>
            <a:pPr marL="838200" indent="-228600">
              <a:lnSpc>
                <a:spcPct val="100000"/>
              </a:lnSpc>
              <a:spcBef>
                <a:spcPts val="6800"/>
              </a:spcBef>
              <a:buSzPct val="100000"/>
              <a:buBlip>
                <a:blip r:embed="rId2"/>
              </a:buBlip>
              <a:defRPr b="1" sz="4200">
                <a:solidFill>
                  <a:srgbClr val="0E3065"/>
                </a:solidFill>
              </a:defRPr>
            </a:pPr>
            <a:r>
              <a:rPr>
                <a:solidFill>
                  <a:srgbClr val="479FC3"/>
                </a:solidFill>
              </a:rPr>
              <a:t> Основной посыл:</a:t>
            </a:r>
            <a:r>
              <a:t> увеличение продолжительности жизни пациентов.</a:t>
            </a:r>
            <a:endParaRPr>
              <a:solidFill>
                <a:srgbClr val="479FC3"/>
              </a:solidFill>
            </a:endParaRPr>
          </a:p>
          <a:p>
            <a:pPr marL="838200" indent="-228600">
              <a:lnSpc>
                <a:spcPct val="100000"/>
              </a:lnSpc>
              <a:spcBef>
                <a:spcPts val="6800"/>
              </a:spcBef>
              <a:buSzPct val="100000"/>
              <a:buBlip>
                <a:blip r:embed="rId2"/>
              </a:buBlip>
              <a:defRPr b="1" sz="4200">
                <a:solidFill>
                  <a:srgbClr val="0E3065"/>
                </a:solidFill>
              </a:defRPr>
            </a:pPr>
            <a:r>
              <a:rPr>
                <a:solidFill>
                  <a:srgbClr val="479FC3"/>
                </a:solidFill>
              </a:rPr>
              <a:t> Эмоциональный инсайт:</a:t>
            </a:r>
            <a:r>
              <a:rPr b="0"/>
              <a:t> победа над раком.</a:t>
            </a:r>
          </a:p>
          <a:p>
            <a:pPr marL="838200" indent="-228600">
              <a:lnSpc>
                <a:spcPct val="100000"/>
              </a:lnSpc>
              <a:spcBef>
                <a:spcPts val="6800"/>
              </a:spcBef>
              <a:buSzPct val="100000"/>
              <a:buBlip>
                <a:blip r:embed="rId2"/>
              </a:buBlip>
              <a:defRPr b="1" sz="4200">
                <a:solidFill>
                  <a:srgbClr val="0E3065"/>
                </a:solidFill>
              </a:defRPr>
            </a:pPr>
            <a:r>
              <a:t> </a:t>
            </a:r>
            <a:r>
              <a:rPr>
                <a:solidFill>
                  <a:srgbClr val="479FC3"/>
                </a:solidFill>
              </a:rPr>
              <a:t>Визуальный ряд:</a:t>
            </a:r>
            <a:r>
              <a:t> сплоченная семья, горы как символ преодоления барьеров.</a:t>
            </a:r>
          </a:p>
          <a:p>
            <a:pPr marL="838200" indent="-228600">
              <a:lnSpc>
                <a:spcPct val="100000"/>
              </a:lnSpc>
              <a:spcBef>
                <a:spcPts val="6800"/>
              </a:spcBef>
              <a:buSzPct val="100000"/>
              <a:buBlip>
                <a:blip r:embed="rId2"/>
              </a:buBlip>
              <a:defRPr b="1" sz="4200">
                <a:solidFill>
                  <a:srgbClr val="0E3065"/>
                </a:solidFill>
              </a:defRPr>
            </a:pPr>
            <a:r>
              <a:t> </a:t>
            </a:r>
            <a:r>
              <a:rPr>
                <a:solidFill>
                  <a:srgbClr val="479FC3"/>
                </a:solidFill>
              </a:rPr>
              <a:t>Каналы:</a:t>
            </a:r>
            <a:r>
              <a:t> цифровые, KOLs, конгрессы, пациентские организации.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320000">
            <a:off x="20867639" y="-3714385"/>
            <a:ext cx="7489073" cy="7359204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Расчет юнит-экономики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Расчет юнит-экономики</a:t>
            </a:r>
          </a:p>
        </p:txBody>
      </p:sp>
      <p:sp>
        <p:nvSpPr>
          <p:cNvPr id="433" name="Итоговые расчеты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Итоговые расчеты</a:t>
            </a:r>
          </a:p>
        </p:txBody>
      </p:sp>
      <p:graphicFrame>
        <p:nvGraphicFramePr>
          <p:cNvPr id="434" name="Tаблица 1"/>
          <p:cNvGraphicFramePr/>
          <p:nvPr/>
        </p:nvGraphicFramePr>
        <p:xfrm>
          <a:off x="361950" y="3763204"/>
          <a:ext cx="23736300" cy="930281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3951110"/>
                <a:gridCol w="2902431"/>
                <a:gridCol w="6806558"/>
              </a:tblGrid>
              <a:tr h="99982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Показатель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Ед. Изм.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Значение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914087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Цена упаковки Реналокс со скидками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$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300 $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914087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Скидки дистрибьютору/аптекам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7 %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914087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Чистая цена производителя (net price)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$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279 $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914087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Себестоимость 1 упаковки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$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20 $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914087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Валовая прибыль на единицу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$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259 $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914087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Общепроизводственные расходы на единицу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$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50 $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914087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Расходы на маркетинг и продажи на единицу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$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113 $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914087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Операционная прибыль на единицу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$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96 $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914087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Итого требуемый объем продаж для безубыточности: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Упак.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20 тыс.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320000">
            <a:off x="17598018" y="-4750532"/>
            <a:ext cx="7489074" cy="7359204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Расчет юнит-экономики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Расчет юнит-экономики</a:t>
            </a:r>
          </a:p>
        </p:txBody>
      </p:sp>
      <p:sp>
        <p:nvSpPr>
          <p:cNvPr id="438" name="Сравнительный анализ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Сравнительный анализ</a:t>
            </a:r>
          </a:p>
        </p:txBody>
      </p:sp>
      <p:graphicFrame>
        <p:nvGraphicFramePr>
          <p:cNvPr id="439" name="Tаблица 1"/>
          <p:cNvGraphicFramePr/>
          <p:nvPr/>
        </p:nvGraphicFramePr>
        <p:xfrm>
          <a:off x="361950" y="3763204"/>
          <a:ext cx="23736299" cy="418602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5076511"/>
                <a:gridCol w="4475392"/>
                <a:gridCol w="5693104"/>
                <a:gridCol w="8415092"/>
              </a:tblGrid>
              <a:tr h="737683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Показатель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Валовая маржа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Операционная маржа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Чистая маржа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674427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Roche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71.0%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27.5%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19.8%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674427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Merck &amp; Co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69.5%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24.2%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16.5%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674427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Bristol Myers Squibb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75.7%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30.1%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20.9%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674427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AstraZeneca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80.2%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26.3%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19.1%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674427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Pfizer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78.8%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32.6%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24.8%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0" name="Tаблица 1-1"/>
          <p:cNvGraphicFramePr/>
          <p:nvPr/>
        </p:nvGraphicFramePr>
        <p:xfrm>
          <a:off x="370071" y="9949392"/>
          <a:ext cx="23736299" cy="304636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5889614"/>
                <a:gridCol w="2502276"/>
                <a:gridCol w="2740588"/>
                <a:gridCol w="2502276"/>
                <a:gridCol w="2502276"/>
                <a:gridCol w="2502276"/>
                <a:gridCol w="2502276"/>
                <a:gridCol w="2502276"/>
              </a:tblGrid>
              <a:tr h="79357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Показатель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1 год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2  год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3 год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4 год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5 год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6 год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7 год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725527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Валовая маржа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50 %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57 %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62 %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65 %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68 %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70 %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72 %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725527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Операционная маржа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5 %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17 %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23 %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28 %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33 %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38 %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42 %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725527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Чистая маржа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9 %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14 %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18 %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22 %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25 %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28 %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41" name="Расчетные показатели проекта вывода Реналокса на рынок Турции:"/>
          <p:cNvSpPr txBox="1"/>
          <p:nvPr/>
        </p:nvSpPr>
        <p:spPr>
          <a:xfrm>
            <a:off x="1206500" y="8462869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500">
                <a:solidFill>
                  <a:srgbClr val="0E3064"/>
                </a:solidFill>
              </a:defRPr>
            </a:lvl1pPr>
          </a:lstStyle>
          <a:p>
            <a:pPr/>
            <a:r>
              <a:t>Расчетные показатели проекта вывода Реналокса на рынок Турции: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Закругленный прямоугольник"/>
          <p:cNvSpPr/>
          <p:nvPr/>
        </p:nvSpPr>
        <p:spPr>
          <a:xfrm>
            <a:off x="12632408" y="10050168"/>
            <a:ext cx="11318830" cy="2663184"/>
          </a:xfrm>
          <a:prstGeom prst="roundRect">
            <a:avLst>
              <a:gd name="adj" fmla="val 37717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4" name="Закругленный прямоугольник"/>
          <p:cNvSpPr/>
          <p:nvPr/>
        </p:nvSpPr>
        <p:spPr>
          <a:xfrm>
            <a:off x="12632408" y="7051300"/>
            <a:ext cx="11318830" cy="2928167"/>
          </a:xfrm>
          <a:prstGeom prst="roundRect">
            <a:avLst>
              <a:gd name="adj" fmla="val 34304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5" name="Закругленный прямоугольник"/>
          <p:cNvSpPr/>
          <p:nvPr/>
        </p:nvSpPr>
        <p:spPr>
          <a:xfrm>
            <a:off x="12632408" y="4317415"/>
            <a:ext cx="11318830" cy="2663184"/>
          </a:xfrm>
          <a:prstGeom prst="roundRect">
            <a:avLst>
              <a:gd name="adj" fmla="val 37717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6" name="Финансы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Финансы</a:t>
            </a:r>
          </a:p>
        </p:txBody>
      </p:sp>
      <p:sp>
        <p:nvSpPr>
          <p:cNvPr id="447" name="Объем инвестиций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Объем инвестиций</a:t>
            </a:r>
          </a:p>
        </p:txBody>
      </p:sp>
      <p:sp>
        <p:nvSpPr>
          <p:cNvPr id="448" name="Исходя из параметров модели в коде:"/>
          <p:cNvSpPr txBox="1"/>
          <p:nvPr/>
        </p:nvSpPr>
        <p:spPr>
          <a:xfrm>
            <a:off x="1153823" y="3386444"/>
            <a:ext cx="20703729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solidFill>
                  <a:srgbClr val="0E3065"/>
                </a:solidFill>
              </a:defRPr>
            </a:lvl1pPr>
          </a:lstStyle>
          <a:p>
            <a:pPr/>
            <a:r>
              <a:t>Исходя из параметров модели в коде:</a:t>
            </a:r>
          </a:p>
        </p:txBody>
      </p:sp>
      <p:pic>
        <p:nvPicPr>
          <p:cNvPr id="449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6041" y="309091"/>
            <a:ext cx="1703155" cy="1673621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Закругленный прямоугольник"/>
          <p:cNvSpPr/>
          <p:nvPr/>
        </p:nvSpPr>
        <p:spPr>
          <a:xfrm>
            <a:off x="582428" y="4317415"/>
            <a:ext cx="11414710" cy="8658267"/>
          </a:xfrm>
          <a:prstGeom prst="roundRect">
            <a:avLst>
              <a:gd name="adj" fmla="val 11601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1" name="Стартовый CAPEX (регистрация, трансфер технологий, запуск производства): $2,0 млн…"/>
          <p:cNvSpPr txBox="1"/>
          <p:nvPr/>
        </p:nvSpPr>
        <p:spPr>
          <a:xfrm>
            <a:off x="819474" y="4814968"/>
            <a:ext cx="11478209" cy="792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228600">
              <a:buSzPct val="80000"/>
              <a:buBlip>
                <a:blip r:embed="rId2"/>
              </a:buBlip>
              <a:defRPr b="1" sz="4500">
                <a:solidFill>
                  <a:srgbClr val="103064"/>
                </a:solidFill>
              </a:defRPr>
            </a:pPr>
            <a:r>
              <a:t> Стартовый CAPEX (регистрация, трансфер технологий, запуск производства): </a:t>
            </a:r>
            <a:r>
              <a:rPr>
                <a:solidFill>
                  <a:srgbClr val="479FC3"/>
                </a:solidFill>
              </a:rPr>
              <a:t>$2,0 млн</a:t>
            </a:r>
          </a:p>
          <a:p>
            <a:pPr marL="228600" indent="-228600">
              <a:buSzPct val="80000"/>
              <a:buBlip>
                <a:blip r:embed="rId2"/>
              </a:buBlip>
              <a:defRPr b="1" sz="4500">
                <a:solidFill>
                  <a:srgbClr val="103064"/>
                </a:solidFill>
              </a:defRPr>
            </a:pPr>
            <a:r>
              <a:t> Дополнительный CAPEX для масштабирования при достижении объема в 120 тыс. упаковок к 7-му году(по $1 млн на 10 тыс упаковок): </a:t>
            </a:r>
            <a:r>
              <a:rPr>
                <a:solidFill>
                  <a:srgbClr val="479FC3"/>
                </a:solidFill>
              </a:rPr>
              <a:t>$12,0 млн</a:t>
            </a:r>
            <a:endParaRPr>
              <a:solidFill>
                <a:srgbClr val="479FC3"/>
              </a:solidFill>
            </a:endParaRPr>
          </a:p>
          <a:p>
            <a:pPr marL="228600" indent="-228600">
              <a:buSzPct val="80000"/>
              <a:buBlip>
                <a:blip r:embed="rId2"/>
              </a:buBlip>
              <a:defRPr b="1" sz="4500">
                <a:solidFill>
                  <a:srgbClr val="103064"/>
                </a:solidFill>
              </a:defRPr>
            </a:pPr>
            <a:r>
              <a:rPr>
                <a:solidFill>
                  <a:srgbClr val="479FC3"/>
                </a:solidFill>
              </a:rPr>
              <a:t> </a:t>
            </a:r>
            <a:r>
              <a:t>Итого капитальные затраты: </a:t>
            </a:r>
            <a:r>
              <a:rPr>
                <a:solidFill>
                  <a:srgbClr val="479FC3"/>
                </a:solidFill>
              </a:rPr>
              <a:t>$14,0 млн</a:t>
            </a:r>
          </a:p>
        </p:txBody>
      </p:sp>
      <p:sp>
        <p:nvSpPr>
          <p:cNvPr id="452" name="Потребность в оборотном капитале (12% от планируемой выручки к 2-му году): около $3,0 млн…"/>
          <p:cNvSpPr txBox="1"/>
          <p:nvPr/>
        </p:nvSpPr>
        <p:spPr>
          <a:xfrm>
            <a:off x="12797363" y="4785136"/>
            <a:ext cx="10988918" cy="792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228600">
              <a:buSzPct val="80000"/>
              <a:buBlip>
                <a:blip r:embed="rId2"/>
              </a:buBlip>
              <a:defRPr b="1" sz="4500">
                <a:solidFill>
                  <a:srgbClr val="103064"/>
                </a:solidFill>
              </a:defRPr>
            </a:pPr>
            <a:r>
              <a:t> Потребность в оборотном капитале (12% от планируемой выручки к 2-му году): около </a:t>
            </a:r>
            <a:r>
              <a:rPr>
                <a:solidFill>
                  <a:srgbClr val="479FC3"/>
                </a:solidFill>
              </a:rPr>
              <a:t>$3,0 млн</a:t>
            </a:r>
          </a:p>
          <a:p>
            <a:pPr marL="228600" indent="-228600">
              <a:buSzPct val="80000"/>
              <a:buBlip>
                <a:blip r:embed="rId2"/>
              </a:buBlip>
              <a:defRPr b="1" sz="4500">
                <a:solidFill>
                  <a:srgbClr val="103064"/>
                </a:solidFill>
              </a:defRPr>
            </a:pPr>
            <a:r>
              <a:t> Операционные затраты до выхода на прибыль (первые 2 года, включая производственные, коммерческие и административные): около </a:t>
            </a:r>
            <a:r>
              <a:rPr>
                <a:solidFill>
                  <a:srgbClr val="479FC3"/>
                </a:solidFill>
              </a:rPr>
              <a:t>$5,0 млн</a:t>
            </a:r>
            <a:endParaRPr>
              <a:solidFill>
                <a:srgbClr val="479FC3"/>
              </a:solidFill>
            </a:endParaRPr>
          </a:p>
          <a:p>
            <a:pPr marL="228600" indent="-228600">
              <a:buSzPct val="80000"/>
              <a:buBlip>
                <a:blip r:embed="rId2"/>
              </a:buBlip>
              <a:defRPr b="1" sz="4500">
                <a:solidFill>
                  <a:srgbClr val="103064"/>
                </a:solidFill>
              </a:defRPr>
            </a:pPr>
            <a:r>
              <a:rPr>
                <a:solidFill>
                  <a:srgbClr val="479FC3"/>
                </a:solidFill>
              </a:rPr>
              <a:t> </a:t>
            </a:r>
            <a:r>
              <a:t>Резерв для покрытия убытков 1-го года: </a:t>
            </a:r>
            <a:r>
              <a:rPr>
                <a:solidFill>
                  <a:srgbClr val="479FC3"/>
                </a:solidFill>
              </a:rPr>
              <a:t>$2,0 млн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">
            <a:off x="20844614" y="12518590"/>
            <a:ext cx="7489073" cy="7359203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Финансы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Финансы</a:t>
            </a:r>
          </a:p>
        </p:txBody>
      </p:sp>
      <p:sp>
        <p:nvSpPr>
          <p:cNvPr id="456" name="Итоговая совокупная потребность в финансировании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Итоговая совокупная потребность в финансировании</a:t>
            </a:r>
          </a:p>
        </p:txBody>
      </p:sp>
      <p:graphicFrame>
        <p:nvGraphicFramePr>
          <p:cNvPr id="457" name="Tаблица 1"/>
          <p:cNvGraphicFramePr/>
          <p:nvPr/>
        </p:nvGraphicFramePr>
        <p:xfrm>
          <a:off x="361950" y="3763204"/>
          <a:ext cx="23736299" cy="852137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5901817"/>
                <a:gridCol w="7758281"/>
              </a:tblGrid>
              <a:tr h="101577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Статья затрат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Объем, $ млн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928674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479FC3"/>
                          </a:solidFill>
                        </a:rPr>
                        <a:t>Капитальные затраты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3200">
                          <a:solidFill>
                            <a:srgbClr val="0F3065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928674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Регистрация, трансфер, запуск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2.0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928674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Дополнительный CAPEX для роста объемов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12.0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928674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Итого капитальные затраты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14.0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928674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Рабочий капитал (2 года)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3.0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928674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Операционные затраты до прибыльности (2 года)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5.0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928674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Резерв на 1-й год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2.0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928674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Итого потребность в финансировании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479FC3"/>
                          </a:solidFill>
                        </a:rPr>
                        <a:t>24.0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458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6041" y="309091"/>
            <a:ext cx="1703155" cy="16736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Стратегия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Стратегия</a:t>
            </a:r>
          </a:p>
        </p:txBody>
      </p:sp>
      <p:sp>
        <p:nvSpPr>
          <p:cNvPr id="189" name="Выбор целевого рынка и продукта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Выбор целевого рынка и продукта</a:t>
            </a:r>
          </a:p>
        </p:txBody>
      </p:sp>
      <p:pic>
        <p:nvPicPr>
          <p:cNvPr id="190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15506" y="10854768"/>
            <a:ext cx="6056055" cy="5951035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Важный структурный тренд - увеличение доли онкологических заболеваний. По данным Global Cancer Observatory, число новых случаев рака в Турции вырастет со 210 тыс. в 2023 г. до 300 тыс. в 2030 г."/>
          <p:cNvSpPr txBox="1"/>
          <p:nvPr>
            <p:ph type="body" sz="half" idx="1"/>
          </p:nvPr>
        </p:nvSpPr>
        <p:spPr>
          <a:xfrm>
            <a:off x="1074553" y="8812409"/>
            <a:ext cx="21693616" cy="4084439"/>
          </a:xfrm>
          <a:prstGeom prst="rect">
            <a:avLst/>
          </a:prstGeom>
        </p:spPr>
        <p:txBody>
          <a:bodyPr/>
          <a:lstStyle>
            <a:lvl1pPr marL="228600" indent="-228600">
              <a:buSzPct val="100000"/>
              <a:buBlip>
                <a:blip r:embed="rId2"/>
              </a:buBlip>
              <a:defRPr b="1" sz="4500">
                <a:solidFill>
                  <a:srgbClr val="0F3065"/>
                </a:solidFill>
              </a:defRPr>
            </a:lvl1pPr>
          </a:lstStyle>
          <a:p>
            <a:pPr/>
            <a:r>
              <a:t> Важный структурный тренд - увеличение доли онкологических заболеваний. По данным Global Cancer Observatory, число новых случаев рака в Турции вырастет со 210 тыс. в 2023 г. до 300 тыс. в 2030 г.</a:t>
            </a:r>
          </a:p>
        </p:txBody>
      </p:sp>
      <p:sp>
        <p:nvSpPr>
          <p:cNvPr id="192" name="Около 20% рынка приходится на госпитальные закупки. При этом в стране активно развивается добровольное медицинское страхование (рост на 15% г/г, покрытие до 30% населения к 2030 г.), что создает привлекательный сегмент платежеспособного спроса на инновац"/>
          <p:cNvSpPr txBox="1"/>
          <p:nvPr/>
        </p:nvSpPr>
        <p:spPr>
          <a:xfrm>
            <a:off x="1074553" y="4097579"/>
            <a:ext cx="21971001" cy="4084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228600" indent="-228600">
              <a:buSzPct val="100000"/>
              <a:buBlip>
                <a:blip r:embed="rId2"/>
              </a:buBlip>
              <a:defRPr b="1" sz="4500">
                <a:solidFill>
                  <a:srgbClr val="0F3065"/>
                </a:solidFill>
              </a:defRPr>
            </a:lvl1pPr>
          </a:lstStyle>
          <a:p>
            <a:pPr/>
            <a:r>
              <a:t> Около 20% рынка приходится на госпитальные закупки. При этом в стране активно развивается добровольное медицинское страхование (рост на 15% г/г, покрытие до 30% населения к 2030 г.), что создает привлекательный сегмент платежеспособного спроса на инновационные препараты.</a:t>
            </a:r>
          </a:p>
        </p:txBody>
      </p:sp>
      <p:pic>
        <p:nvPicPr>
          <p:cNvPr id="193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6041" y="309091"/>
            <a:ext cx="1703155" cy="16736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кругленный прямоугольник"/>
          <p:cNvSpPr/>
          <p:nvPr/>
        </p:nvSpPr>
        <p:spPr>
          <a:xfrm>
            <a:off x="6210903" y="5741328"/>
            <a:ext cx="12486114" cy="3154364"/>
          </a:xfrm>
          <a:prstGeom prst="roundRect">
            <a:avLst>
              <a:gd name="adj" fmla="val 35128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1" name="Закругленный прямоугольник"/>
          <p:cNvSpPr/>
          <p:nvPr/>
        </p:nvSpPr>
        <p:spPr>
          <a:xfrm>
            <a:off x="12496863" y="10001298"/>
            <a:ext cx="11318830" cy="1993465"/>
          </a:xfrm>
          <a:prstGeom prst="roundRect">
            <a:avLst>
              <a:gd name="adj" fmla="val 50000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2" name="Закругленный прямоугольник"/>
          <p:cNvSpPr/>
          <p:nvPr/>
        </p:nvSpPr>
        <p:spPr>
          <a:xfrm>
            <a:off x="396605" y="10001298"/>
            <a:ext cx="11318831" cy="1993465"/>
          </a:xfrm>
          <a:prstGeom prst="roundRect">
            <a:avLst>
              <a:gd name="adj" fmla="val 50000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3" name="Финансы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Финансы</a:t>
            </a:r>
          </a:p>
        </p:txBody>
      </p:sp>
      <p:sp>
        <p:nvSpPr>
          <p:cNvPr id="464" name="Объем инвестиций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Объем инвестиций</a:t>
            </a:r>
          </a:p>
        </p:txBody>
      </p:sp>
      <p:sp>
        <p:nvSpPr>
          <p:cNvPr id="465" name="Структура финансирования проекта:"/>
          <p:cNvSpPr txBox="1"/>
          <p:nvPr/>
        </p:nvSpPr>
        <p:spPr>
          <a:xfrm>
            <a:off x="1153823" y="3386444"/>
            <a:ext cx="20703729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solidFill>
                  <a:srgbClr val="479FC3"/>
                </a:solidFill>
              </a:defRPr>
            </a:lvl1pPr>
          </a:lstStyle>
          <a:p>
            <a:pPr/>
            <a:r>
              <a:t>Структура финансирования проекта:</a:t>
            </a:r>
          </a:p>
        </p:txBody>
      </p:sp>
      <p:pic>
        <p:nvPicPr>
          <p:cNvPr id="466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6041" y="309091"/>
            <a:ext cx="1703155" cy="1673621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70% — заемные средства"/>
          <p:cNvSpPr txBox="1"/>
          <p:nvPr/>
        </p:nvSpPr>
        <p:spPr>
          <a:xfrm>
            <a:off x="1137198" y="10616307"/>
            <a:ext cx="10988918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228600">
              <a:buSzPct val="80000"/>
              <a:buBlip>
                <a:blip r:embed="rId2"/>
              </a:buBlip>
              <a:defRPr b="1" sz="4500">
                <a:solidFill>
                  <a:srgbClr val="103064"/>
                </a:solidFill>
              </a:defRPr>
            </a:pPr>
            <a:r>
              <a:t> </a:t>
            </a:r>
            <a:r>
              <a:rPr>
                <a:solidFill>
                  <a:srgbClr val="479FC3"/>
                </a:solidFill>
              </a:rPr>
              <a:t>70% </a:t>
            </a:r>
            <a:r>
              <a:t>— заемные средства</a:t>
            </a:r>
          </a:p>
        </p:txBody>
      </p:sp>
      <p:sp>
        <p:nvSpPr>
          <p:cNvPr id="468" name="30% — собственные средства ОФ"/>
          <p:cNvSpPr txBox="1"/>
          <p:nvPr/>
        </p:nvSpPr>
        <p:spPr>
          <a:xfrm>
            <a:off x="13030227" y="10616307"/>
            <a:ext cx="10988918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228600">
              <a:buSzPct val="80000"/>
              <a:buBlip>
                <a:blip r:embed="rId2"/>
              </a:buBlip>
              <a:defRPr b="1" sz="4500">
                <a:solidFill>
                  <a:srgbClr val="103064"/>
                </a:solidFill>
              </a:defRPr>
            </a:pPr>
            <a:r>
              <a:t> </a:t>
            </a:r>
            <a:r>
              <a:rPr>
                <a:solidFill>
                  <a:srgbClr val="479FC3"/>
                </a:solidFill>
              </a:rPr>
              <a:t>30%</a:t>
            </a:r>
            <a:r>
              <a:t> — собственные средства ОФ</a:t>
            </a:r>
          </a:p>
        </p:txBody>
      </p:sp>
      <p:sp>
        <p:nvSpPr>
          <p:cNvPr id="469" name="Таким образом, пиковый объем инвестиций ОФ в проект составит около $24 млн в течение первых 2 лет."/>
          <p:cNvSpPr txBox="1"/>
          <p:nvPr/>
        </p:nvSpPr>
        <p:spPr>
          <a:xfrm>
            <a:off x="7019898" y="6058414"/>
            <a:ext cx="11382330" cy="4101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b="1" sz="4500">
                <a:solidFill>
                  <a:srgbClr val="103064"/>
                </a:solidFill>
              </a:defRPr>
            </a:pPr>
            <a:r>
              <a:t>Таким образом, пиковый объем инвестиций ОФ в проект составит около </a:t>
            </a:r>
            <a:r>
              <a:rPr>
                <a:solidFill>
                  <a:srgbClr val="479FC3"/>
                </a:solidFill>
              </a:rPr>
              <a:t>$24 млн</a:t>
            </a:r>
            <a:r>
              <a:t> в течение первых 2 лет.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8160000">
            <a:off x="19509134" y="-3804290"/>
            <a:ext cx="7489074" cy="7359203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Расчет юнит-экономики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Расчет юнит-экономики</a:t>
            </a:r>
          </a:p>
        </p:txBody>
      </p:sp>
      <p:sp>
        <p:nvSpPr>
          <p:cNvPr id="473" name="Прогноз денежных потоков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Прогноз денежных потоков</a:t>
            </a:r>
          </a:p>
        </p:txBody>
      </p:sp>
      <p:graphicFrame>
        <p:nvGraphicFramePr>
          <p:cNvPr id="474" name="Tаблица 1"/>
          <p:cNvGraphicFramePr/>
          <p:nvPr/>
        </p:nvGraphicFramePr>
        <p:xfrm>
          <a:off x="361950" y="3763204"/>
          <a:ext cx="23736300" cy="930281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0034115"/>
                <a:gridCol w="3880423"/>
                <a:gridCol w="2595461"/>
                <a:gridCol w="1333500"/>
                <a:gridCol w="1333500"/>
                <a:gridCol w="1333500"/>
                <a:gridCol w="1536700"/>
                <a:gridCol w="1612900"/>
              </a:tblGrid>
              <a:tr h="83878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Показатель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1 год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2 год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3 год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4 год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5 год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6 год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7 год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1048639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Выручка (net sales)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0.6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3.9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11.5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18.0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24.0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30.0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36.0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628925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Производственные затраты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-0.04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-0.26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-0.77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-1.2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-1.6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-2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-2.4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838782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Валовая прибыль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0.56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3.64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10.73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16.8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22.4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28.0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33.6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838782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Коммерческие и административные расходы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-0.21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-1.37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-4.0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-6.3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-8.4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-10.5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-12.6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838782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Операционная прибыль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0.35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2.27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6.73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10.5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14.0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17.5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838782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Налог (25%)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-0.09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-0.57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-1.68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-2.63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-3.5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-4.38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-5.25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838782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Чистая прибыль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0.26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1.7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5.05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7.88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10.5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13.1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15.8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838782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Изменения в ОК (1-2 год)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-3.0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838782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CAPEX (старт + доп.)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-14.0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838782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FCF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-16.74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1.7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5.05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7.88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10.5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13.1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15.8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Финансы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Финансы</a:t>
            </a:r>
          </a:p>
        </p:txBody>
      </p:sp>
      <p:sp>
        <p:nvSpPr>
          <p:cNvPr id="477" name="Инвестиционный анализ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Инвестиционный анализ</a:t>
            </a:r>
          </a:p>
        </p:txBody>
      </p:sp>
      <p:sp>
        <p:nvSpPr>
          <p:cNvPr id="478" name="При дисконтировании денежных потоков по ставке WACC = 10%:"/>
          <p:cNvSpPr txBox="1"/>
          <p:nvPr/>
        </p:nvSpPr>
        <p:spPr>
          <a:xfrm>
            <a:off x="1153823" y="3386444"/>
            <a:ext cx="20703729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solidFill>
                  <a:srgbClr val="103064"/>
                </a:solidFill>
              </a:defRPr>
            </a:lvl1pPr>
          </a:lstStyle>
          <a:p>
            <a:pPr/>
            <a:r>
              <a:t>При дисконтировании денежных потоков по ставке WACC = 10%:</a:t>
            </a:r>
          </a:p>
        </p:txBody>
      </p:sp>
      <p:pic>
        <p:nvPicPr>
          <p:cNvPr id="479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6041" y="309091"/>
            <a:ext cx="1703155" cy="167362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80" name="Tаблица 1"/>
          <p:cNvGraphicFramePr/>
          <p:nvPr/>
        </p:nvGraphicFramePr>
        <p:xfrm>
          <a:off x="2201616" y="5082884"/>
          <a:ext cx="20056968" cy="735004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9990384"/>
                <a:gridCol w="9990384"/>
              </a:tblGrid>
              <a:tr h="12123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Показатель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600">
                          <a:solidFill>
                            <a:srgbClr val="479FC3"/>
                          </a:solidFill>
                        </a:rPr>
                        <a:t>Значение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1212307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WACC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10 %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1212307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NPV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~ $60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1212307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IRR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~ 40%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1212307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Срок окупаемости (PBP)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~ 4 года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  <a:tr h="1212307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Дисконтированный PBP (DPBP)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0F3065"/>
                          </a:solidFill>
                        </a:rPr>
                        <a:t>~ 5 лет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479FC3"/>
                      </a:solidFill>
                      <a:miter lim="400000"/>
                    </a:lnL>
                    <a:lnR w="76200">
                      <a:solidFill>
                        <a:srgbClr val="479FC3"/>
                      </a:solidFill>
                      <a:miter lim="400000"/>
                    </a:lnR>
                    <a:lnT w="76200">
                      <a:solidFill>
                        <a:srgbClr val="479FC3"/>
                      </a:solidFill>
                      <a:miter lim="400000"/>
                    </a:lnT>
                    <a:lnB w="76200">
                      <a:solidFill>
                        <a:srgbClr val="479FC3"/>
                      </a:solidFill>
                      <a:miter lim="400000"/>
                    </a:lnB>
                    <a:solidFill>
                      <a:srgbClr val="4EEFF9">
                        <a:alpha val="14312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Закругленный прямоугольник"/>
          <p:cNvSpPr/>
          <p:nvPr/>
        </p:nvSpPr>
        <p:spPr>
          <a:xfrm>
            <a:off x="382844" y="5303194"/>
            <a:ext cx="23301352" cy="1900284"/>
          </a:xfrm>
          <a:prstGeom prst="roundRect">
            <a:avLst>
              <a:gd name="adj" fmla="val 50000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3" name="Закругленный прямоугольник"/>
          <p:cNvSpPr/>
          <p:nvPr/>
        </p:nvSpPr>
        <p:spPr>
          <a:xfrm>
            <a:off x="382844" y="7256375"/>
            <a:ext cx="23301352" cy="1900284"/>
          </a:xfrm>
          <a:prstGeom prst="roundRect">
            <a:avLst>
              <a:gd name="adj" fmla="val 50000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4" name="Закругленный прямоугольник"/>
          <p:cNvSpPr/>
          <p:nvPr/>
        </p:nvSpPr>
        <p:spPr>
          <a:xfrm>
            <a:off x="382844" y="9141727"/>
            <a:ext cx="23301352" cy="2149787"/>
          </a:xfrm>
          <a:prstGeom prst="roundRect">
            <a:avLst>
              <a:gd name="adj" fmla="val 46724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5" name="Финансы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Финансы</a:t>
            </a:r>
          </a:p>
        </p:txBody>
      </p:sp>
      <p:sp>
        <p:nvSpPr>
          <p:cNvPr id="486" name="Выводы и рекомендации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Выводы и рекомендации</a:t>
            </a:r>
          </a:p>
        </p:txBody>
      </p:sp>
      <p:pic>
        <p:nvPicPr>
          <p:cNvPr id="487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6041" y="309091"/>
            <a:ext cx="1703155" cy="1673621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Обновленные расчеты на основе параметров, заданных в коде, демонстрируют положительную экономическую эффективность проекта вывода Реналокса на турецкий рынок:…"/>
          <p:cNvSpPr txBox="1"/>
          <p:nvPr>
            <p:ph type="body" idx="1"/>
          </p:nvPr>
        </p:nvSpPr>
        <p:spPr>
          <a:xfrm>
            <a:off x="233042" y="3182316"/>
            <a:ext cx="24031874" cy="10048402"/>
          </a:xfrm>
          <a:prstGeom prst="rect">
            <a:avLst/>
          </a:prstGeom>
        </p:spPr>
        <p:txBody>
          <a:bodyPr/>
          <a:lstStyle/>
          <a:p>
            <a:pPr marL="0" indent="0" defTabSz="2292038">
              <a:spcBef>
                <a:spcPts val="4200"/>
              </a:spcBef>
              <a:buSzTx/>
              <a:buNone/>
              <a:defRPr b="1" sz="4512">
                <a:solidFill>
                  <a:srgbClr val="0E3065"/>
                </a:solidFill>
              </a:defRPr>
            </a:pPr>
            <a:r>
              <a:t>Обновленные расчеты на основе параметров, заданных в коде, демонстрируют положительную экономическую эффективность проекта вывода Реналокса на турецкий рынок:</a:t>
            </a:r>
          </a:p>
          <a:p>
            <a:pPr marL="787908" indent="-214884" defTabSz="2292038">
              <a:spcBef>
                <a:spcPts val="4200"/>
              </a:spcBef>
              <a:buSzPct val="100000"/>
              <a:buBlip>
                <a:blip r:embed="rId2"/>
              </a:buBlip>
              <a:defRPr b="1" sz="4512">
                <a:solidFill>
                  <a:srgbClr val="0E3065"/>
                </a:solidFill>
              </a:defRPr>
            </a:pPr>
            <a:r>
              <a:t> При цене $300 за упаковку и низкой себестоимости ($20) достигаются высокая маржинальность и положительный NPV.</a:t>
            </a:r>
          </a:p>
          <a:p>
            <a:pPr marL="787908" indent="-214884" defTabSz="2292038">
              <a:spcBef>
                <a:spcPts val="4200"/>
              </a:spcBef>
              <a:buSzPct val="100000"/>
              <a:buBlip>
                <a:blip r:embed="rId2"/>
              </a:buBlip>
              <a:defRPr b="1" sz="4512">
                <a:solidFill>
                  <a:srgbClr val="0E3065"/>
                </a:solidFill>
              </a:defRPr>
            </a:pPr>
            <a:r>
              <a:t> Проект относительно устойчив к изменениям себестоимости и маркетинговых расходов, но чувствителен к объему продаж.</a:t>
            </a:r>
          </a:p>
          <a:p>
            <a:pPr marL="787908" indent="-214884" defTabSz="2292038">
              <a:spcBef>
                <a:spcPts val="4200"/>
              </a:spcBef>
              <a:buSzPct val="100000"/>
              <a:buBlip>
                <a:blip r:embed="rId2"/>
              </a:buBlip>
              <a:defRPr b="1" sz="4512">
                <a:solidFill>
                  <a:srgbClr val="0E3065"/>
                </a:solidFill>
              </a:defRPr>
            </a:pPr>
            <a:r>
              <a:t> Рекомендуется продолжить оптимизацию затрат, обеспечить грамотную стратегию ценообразования, а также регулярно обновлять модель с учетом фактических данных рынка и внутренних показателей.</a:t>
            </a:r>
          </a:p>
          <a:p>
            <a:pPr marL="0" indent="573023" defTabSz="2292038">
              <a:spcBef>
                <a:spcPts val="4200"/>
              </a:spcBef>
              <a:buSzTx/>
              <a:buNone/>
              <a:defRPr b="1" sz="4512">
                <a:solidFill>
                  <a:srgbClr val="0E3065"/>
                </a:solidFill>
              </a:defRPr>
            </a:pPr>
            <a:r>
              <a:t> Таким образом, проект выглядит финансово целесообразным и стратегически оправданным, учитывая заданные в коде параметры и предположения.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Figure_1.png" descr="Figure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2850" y="984250"/>
            <a:ext cx="19418300" cy="1174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Figure_2.png" descr="Figure_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7800" y="806450"/>
            <a:ext cx="18948400" cy="12103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Figure_3.png" descr="Figure_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4800" y="685800"/>
            <a:ext cx="16154400" cy="1234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Figure_4.png" descr="Figure_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6650" y="863600"/>
            <a:ext cx="17030700" cy="1198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Figure_5.png" descr="Figure_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6350" y="584200"/>
            <a:ext cx="16751300" cy="1254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Figure_6.png" descr="Figure_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0" y="1327150"/>
            <a:ext cx="18897600" cy="11061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Стратегия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Стратегия</a:t>
            </a:r>
          </a:p>
        </p:txBody>
      </p:sp>
      <p:sp>
        <p:nvSpPr>
          <p:cNvPr id="196" name="Выбор целевого рынка и продукта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Выбор целевого рынка и продукта</a:t>
            </a:r>
          </a:p>
        </p:txBody>
      </p:sp>
      <p:pic>
        <p:nvPicPr>
          <p:cNvPr id="197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72004" y="-3789447"/>
            <a:ext cx="6056054" cy="5951035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В Турции отсутствует локальное производство биоаналогов в онкологии, а зарегистрированные зарубежные препараты на основе того же механизма действия (авелумаб) имеют цену на 20% выше, чем может обеспечить ОФ при трансфере субстанции и локализации производ"/>
          <p:cNvSpPr txBox="1"/>
          <p:nvPr>
            <p:ph type="body" sz="half" idx="1"/>
          </p:nvPr>
        </p:nvSpPr>
        <p:spPr>
          <a:xfrm>
            <a:off x="1213245" y="7730211"/>
            <a:ext cx="21693616" cy="4084439"/>
          </a:xfrm>
          <a:prstGeom prst="rect">
            <a:avLst/>
          </a:prstGeom>
        </p:spPr>
        <p:txBody>
          <a:bodyPr/>
          <a:lstStyle>
            <a:lvl1pPr marL="228600" indent="-228600">
              <a:buSzPct val="100000"/>
              <a:buBlip>
                <a:blip r:embed="rId2"/>
              </a:buBlip>
              <a:defRPr b="1" sz="4500">
                <a:solidFill>
                  <a:srgbClr val="0F3065"/>
                </a:solidFill>
              </a:defRPr>
            </a:lvl1pPr>
          </a:lstStyle>
          <a:p>
            <a:pPr/>
            <a:r>
              <a:t> В Турции отсутствует локальное производство биоаналогов в онкологии, а зарегистрированные зарубежные препараты на основе того же механизма действия (авелумаб) имеют цену на 20% выше, чем может обеспечить ОФ при трансфере субстанции и локализации производства готовой формы в Турции.</a:t>
            </a:r>
          </a:p>
        </p:txBody>
      </p:sp>
      <p:sp>
        <p:nvSpPr>
          <p:cNvPr id="199" name="Наиболее перспективным продуктом ОФ для турецкого рынка является биотехнологический препарат Реналокс (моноклональное антитело) для терапии метастатического почечно-клеточного рака. Патентная защита препарата действует до 2038 года."/>
          <p:cNvSpPr txBox="1"/>
          <p:nvPr/>
        </p:nvSpPr>
        <p:spPr>
          <a:xfrm>
            <a:off x="1074553" y="4097579"/>
            <a:ext cx="21971001" cy="4084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228600" indent="-228600">
              <a:buSzPct val="100000"/>
              <a:buBlip>
                <a:blip r:embed="rId2"/>
              </a:buBlip>
              <a:defRPr b="1" sz="4500">
                <a:solidFill>
                  <a:srgbClr val="0F3065"/>
                </a:solidFill>
              </a:defRPr>
            </a:lvl1pPr>
          </a:lstStyle>
          <a:p>
            <a:pPr/>
            <a:r>
              <a:t> Наиболее перспективным продуктом ОФ для турецкого рынка является биотехнологический препарат Реналокс (моноклональное антитело) для терапии метастатического почечно-клеточного рака. Патентная защита препарата действует до 2038 года.</a:t>
            </a:r>
          </a:p>
        </p:txBody>
      </p:sp>
      <p:pic>
        <p:nvPicPr>
          <p:cNvPr id="200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6041" y="309091"/>
            <a:ext cx="1703155" cy="1673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52046" y="9512948"/>
            <a:ext cx="4629385" cy="4629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Figure_7.png" descr="Figure_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0" y="1778000"/>
            <a:ext cx="15240000" cy="1016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Figure_8.png" descr="Figure_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3500" y="476250"/>
            <a:ext cx="21717000" cy="1276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Figure_9.png" descr="Figure_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1450" y="476250"/>
            <a:ext cx="18961100" cy="1276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Figure_10.png" descr="Figure_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050" y="3568700"/>
            <a:ext cx="20281900" cy="6578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Figure_11.png" descr="Figure_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0" y="1778000"/>
            <a:ext cx="15240000" cy="1016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Figure_12.png" descr="Figure_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5250" y="508000"/>
            <a:ext cx="21653500" cy="1270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6041" y="309091"/>
            <a:ext cx="1703155" cy="1673621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Стратегия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Стратегия</a:t>
            </a:r>
          </a:p>
        </p:txBody>
      </p:sp>
      <p:sp>
        <p:nvSpPr>
          <p:cNvPr id="205" name="Конкурентный анализ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Конкурентный анализ</a:t>
            </a:r>
          </a:p>
        </p:txBody>
      </p:sp>
      <p:sp>
        <p:nvSpPr>
          <p:cNvPr id="206" name="Ключевыми конкурентами ОФ на турецком рынке биопрепаратов для терапии мПКР будут Pfizer (Авелума/авелумаб), BMS (Опдиво/ниволумаб) и Eisai (Ленвима/ленватиниб)."/>
          <p:cNvSpPr txBox="1"/>
          <p:nvPr>
            <p:ph type="body" sz="quarter" idx="1"/>
          </p:nvPr>
        </p:nvSpPr>
        <p:spPr>
          <a:xfrm>
            <a:off x="1068346" y="3697992"/>
            <a:ext cx="16271112" cy="4027775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sz="3900">
                <a:solidFill>
                  <a:srgbClr val="103064"/>
                </a:solidFill>
              </a:defRPr>
            </a:lvl1pPr>
          </a:lstStyle>
          <a:p>
            <a:pPr/>
            <a:r>
              <a:t>Ключевыми конкурентами ОФ на турецком рынке биопрепаратов для терапии мПКР будут Pfizer (Авелума/авелумаб), BMS (Опдиво/ниволумаб) и Eisai (Ленвима/ленватиниб).</a:t>
            </a:r>
          </a:p>
        </p:txBody>
      </p:sp>
      <p:pic>
        <p:nvPicPr>
          <p:cNvPr id="207" name="pngwing.com.png" descr="pngwing.co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8674" y="6882672"/>
            <a:ext cx="4506567" cy="45065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MS_Opdivo_Yervoy_Product_Shots.jpg" descr="BMS_Opdivo_Yervoy_Product_Shots.jpg"/>
          <p:cNvPicPr>
            <a:picLocks noChangeAspect="1"/>
          </p:cNvPicPr>
          <p:nvPr/>
        </p:nvPicPr>
        <p:blipFill>
          <a:blip r:embed="rId4">
            <a:extLst/>
          </a:blip>
          <a:srcRect l="5234" t="22024" r="4994" b="26539"/>
          <a:stretch>
            <a:fillRect/>
          </a:stretch>
        </p:blipFill>
        <p:spPr>
          <a:xfrm>
            <a:off x="9675836" y="7359046"/>
            <a:ext cx="6202524" cy="3553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74" fill="norm" stroke="1" extrusionOk="0">
                <a:moveTo>
                  <a:pt x="8867" y="0"/>
                </a:moveTo>
                <a:cubicBezTo>
                  <a:pt x="8828" y="-2"/>
                  <a:pt x="8782" y="2"/>
                  <a:pt x="8734" y="10"/>
                </a:cubicBezTo>
                <a:cubicBezTo>
                  <a:pt x="8643" y="25"/>
                  <a:pt x="8452" y="36"/>
                  <a:pt x="8310" y="34"/>
                </a:cubicBezTo>
                <a:cubicBezTo>
                  <a:pt x="7944" y="30"/>
                  <a:pt x="7842" y="31"/>
                  <a:pt x="5520" y="53"/>
                </a:cubicBezTo>
                <a:lnTo>
                  <a:pt x="3435" y="75"/>
                </a:lnTo>
                <a:lnTo>
                  <a:pt x="3361" y="203"/>
                </a:lnTo>
                <a:lnTo>
                  <a:pt x="3288" y="330"/>
                </a:lnTo>
                <a:lnTo>
                  <a:pt x="3277" y="3294"/>
                </a:lnTo>
                <a:cubicBezTo>
                  <a:pt x="3271" y="4925"/>
                  <a:pt x="3259" y="6455"/>
                  <a:pt x="3251" y="6691"/>
                </a:cubicBezTo>
                <a:lnTo>
                  <a:pt x="3236" y="7120"/>
                </a:lnTo>
                <a:lnTo>
                  <a:pt x="2962" y="7120"/>
                </a:lnTo>
                <a:cubicBezTo>
                  <a:pt x="2811" y="7120"/>
                  <a:pt x="2682" y="7101"/>
                  <a:pt x="2674" y="7079"/>
                </a:cubicBezTo>
                <a:cubicBezTo>
                  <a:pt x="2666" y="7054"/>
                  <a:pt x="2216" y="7037"/>
                  <a:pt x="1498" y="7036"/>
                </a:cubicBezTo>
                <a:cubicBezTo>
                  <a:pt x="191" y="7033"/>
                  <a:pt x="208" y="7031"/>
                  <a:pt x="100" y="7329"/>
                </a:cubicBezTo>
                <a:cubicBezTo>
                  <a:pt x="19" y="7553"/>
                  <a:pt x="12" y="8029"/>
                  <a:pt x="87" y="8149"/>
                </a:cubicBezTo>
                <a:cubicBezTo>
                  <a:pt x="114" y="8190"/>
                  <a:pt x="136" y="8257"/>
                  <a:pt x="136" y="8298"/>
                </a:cubicBezTo>
                <a:cubicBezTo>
                  <a:pt x="136" y="8339"/>
                  <a:pt x="146" y="8385"/>
                  <a:pt x="159" y="8399"/>
                </a:cubicBezTo>
                <a:cubicBezTo>
                  <a:pt x="173" y="8414"/>
                  <a:pt x="184" y="8627"/>
                  <a:pt x="184" y="8898"/>
                </a:cubicBezTo>
                <a:cubicBezTo>
                  <a:pt x="184" y="9354"/>
                  <a:pt x="187" y="9377"/>
                  <a:pt x="248" y="9483"/>
                </a:cubicBezTo>
                <a:cubicBezTo>
                  <a:pt x="283" y="9544"/>
                  <a:pt x="359" y="9635"/>
                  <a:pt x="416" y="9686"/>
                </a:cubicBezTo>
                <a:lnTo>
                  <a:pt x="520" y="9777"/>
                </a:lnTo>
                <a:lnTo>
                  <a:pt x="520" y="10062"/>
                </a:lnTo>
                <a:cubicBezTo>
                  <a:pt x="520" y="10391"/>
                  <a:pt x="493" y="10520"/>
                  <a:pt x="404" y="10613"/>
                </a:cubicBezTo>
                <a:cubicBezTo>
                  <a:pt x="237" y="10787"/>
                  <a:pt x="39" y="11256"/>
                  <a:pt x="39" y="11476"/>
                </a:cubicBezTo>
                <a:cubicBezTo>
                  <a:pt x="39" y="11540"/>
                  <a:pt x="29" y="11609"/>
                  <a:pt x="16" y="11632"/>
                </a:cubicBezTo>
                <a:cubicBezTo>
                  <a:pt x="3" y="11654"/>
                  <a:pt x="-2" y="13015"/>
                  <a:pt x="0" y="14642"/>
                </a:cubicBezTo>
                <a:cubicBezTo>
                  <a:pt x="3" y="16268"/>
                  <a:pt x="13" y="18159"/>
                  <a:pt x="27" y="19241"/>
                </a:cubicBezTo>
                <a:cubicBezTo>
                  <a:pt x="44" y="20610"/>
                  <a:pt x="58" y="20703"/>
                  <a:pt x="286" y="20961"/>
                </a:cubicBezTo>
                <a:cubicBezTo>
                  <a:pt x="557" y="21268"/>
                  <a:pt x="600" y="21278"/>
                  <a:pt x="1312" y="21190"/>
                </a:cubicBezTo>
                <a:cubicBezTo>
                  <a:pt x="1443" y="21174"/>
                  <a:pt x="1522" y="21180"/>
                  <a:pt x="1538" y="21209"/>
                </a:cubicBezTo>
                <a:cubicBezTo>
                  <a:pt x="1553" y="21234"/>
                  <a:pt x="1637" y="21255"/>
                  <a:pt x="1726" y="21255"/>
                </a:cubicBezTo>
                <a:cubicBezTo>
                  <a:pt x="1816" y="21255"/>
                  <a:pt x="1897" y="21273"/>
                  <a:pt x="1905" y="21296"/>
                </a:cubicBezTo>
                <a:cubicBezTo>
                  <a:pt x="1914" y="21321"/>
                  <a:pt x="2077" y="21340"/>
                  <a:pt x="2314" y="21340"/>
                </a:cubicBezTo>
                <a:cubicBezTo>
                  <a:pt x="2551" y="21340"/>
                  <a:pt x="2713" y="21321"/>
                  <a:pt x="2721" y="21296"/>
                </a:cubicBezTo>
                <a:cubicBezTo>
                  <a:pt x="2730" y="21273"/>
                  <a:pt x="2804" y="21253"/>
                  <a:pt x="2886" y="21253"/>
                </a:cubicBezTo>
                <a:cubicBezTo>
                  <a:pt x="3070" y="21252"/>
                  <a:pt x="3219" y="21166"/>
                  <a:pt x="3357" y="20978"/>
                </a:cubicBezTo>
                <a:cubicBezTo>
                  <a:pt x="3476" y="20817"/>
                  <a:pt x="3594" y="20792"/>
                  <a:pt x="3759" y="20891"/>
                </a:cubicBezTo>
                <a:cubicBezTo>
                  <a:pt x="3888" y="20968"/>
                  <a:pt x="4901" y="20958"/>
                  <a:pt x="5016" y="20879"/>
                </a:cubicBezTo>
                <a:cubicBezTo>
                  <a:pt x="5080" y="20835"/>
                  <a:pt x="5116" y="20835"/>
                  <a:pt x="5201" y="20877"/>
                </a:cubicBezTo>
                <a:cubicBezTo>
                  <a:pt x="5259" y="20905"/>
                  <a:pt x="5347" y="20916"/>
                  <a:pt x="5397" y="20901"/>
                </a:cubicBezTo>
                <a:cubicBezTo>
                  <a:pt x="5628" y="20834"/>
                  <a:pt x="5765" y="20829"/>
                  <a:pt x="5853" y="20879"/>
                </a:cubicBezTo>
                <a:cubicBezTo>
                  <a:pt x="5946" y="20933"/>
                  <a:pt x="6231" y="20938"/>
                  <a:pt x="6920" y="20899"/>
                </a:cubicBezTo>
                <a:cubicBezTo>
                  <a:pt x="7099" y="20888"/>
                  <a:pt x="7299" y="20878"/>
                  <a:pt x="7365" y="20875"/>
                </a:cubicBezTo>
                <a:cubicBezTo>
                  <a:pt x="7431" y="20871"/>
                  <a:pt x="7543" y="20892"/>
                  <a:pt x="7612" y="20923"/>
                </a:cubicBezTo>
                <a:cubicBezTo>
                  <a:pt x="7719" y="20969"/>
                  <a:pt x="7765" y="20970"/>
                  <a:pt x="7901" y="20920"/>
                </a:cubicBezTo>
                <a:cubicBezTo>
                  <a:pt x="8046" y="20867"/>
                  <a:pt x="8580" y="20849"/>
                  <a:pt x="9164" y="20879"/>
                </a:cubicBezTo>
                <a:cubicBezTo>
                  <a:pt x="9331" y="20888"/>
                  <a:pt x="9529" y="20825"/>
                  <a:pt x="9571" y="20749"/>
                </a:cubicBezTo>
                <a:cubicBezTo>
                  <a:pt x="9666" y="20576"/>
                  <a:pt x="9663" y="20821"/>
                  <a:pt x="9663" y="10560"/>
                </a:cubicBezTo>
                <a:cubicBezTo>
                  <a:pt x="9663" y="4009"/>
                  <a:pt x="9656" y="656"/>
                  <a:pt x="9640" y="639"/>
                </a:cubicBezTo>
                <a:cubicBezTo>
                  <a:pt x="9626" y="625"/>
                  <a:pt x="9615" y="568"/>
                  <a:pt x="9615" y="514"/>
                </a:cubicBezTo>
                <a:cubicBezTo>
                  <a:pt x="9615" y="361"/>
                  <a:pt x="9509" y="241"/>
                  <a:pt x="9376" y="241"/>
                </a:cubicBezTo>
                <a:cubicBezTo>
                  <a:pt x="9314" y="241"/>
                  <a:pt x="9253" y="224"/>
                  <a:pt x="9240" y="205"/>
                </a:cubicBezTo>
                <a:cubicBezTo>
                  <a:pt x="9228" y="186"/>
                  <a:pt x="9170" y="148"/>
                  <a:pt x="9110" y="118"/>
                </a:cubicBezTo>
                <a:cubicBezTo>
                  <a:pt x="9051" y="89"/>
                  <a:pt x="8979" y="45"/>
                  <a:pt x="8951" y="22"/>
                </a:cubicBezTo>
                <a:cubicBezTo>
                  <a:pt x="8937" y="10"/>
                  <a:pt x="8906" y="3"/>
                  <a:pt x="8867" y="0"/>
                </a:cubicBezTo>
                <a:close/>
                <a:moveTo>
                  <a:pt x="14308" y="1171"/>
                </a:moveTo>
                <a:lnTo>
                  <a:pt x="14250" y="1263"/>
                </a:lnTo>
                <a:cubicBezTo>
                  <a:pt x="14218" y="1313"/>
                  <a:pt x="14181" y="1393"/>
                  <a:pt x="14166" y="1444"/>
                </a:cubicBezTo>
                <a:cubicBezTo>
                  <a:pt x="14147" y="1509"/>
                  <a:pt x="14138" y="2336"/>
                  <a:pt x="14138" y="4287"/>
                </a:cubicBezTo>
                <a:lnTo>
                  <a:pt x="14138" y="7036"/>
                </a:lnTo>
                <a:lnTo>
                  <a:pt x="12984" y="7036"/>
                </a:lnTo>
                <a:cubicBezTo>
                  <a:pt x="12241" y="7036"/>
                  <a:pt x="11826" y="7022"/>
                  <a:pt x="11816" y="6995"/>
                </a:cubicBezTo>
                <a:cubicBezTo>
                  <a:pt x="11808" y="6970"/>
                  <a:pt x="11668" y="6951"/>
                  <a:pt x="11478" y="6951"/>
                </a:cubicBezTo>
                <a:cubicBezTo>
                  <a:pt x="11178" y="6951"/>
                  <a:pt x="11147" y="6960"/>
                  <a:pt x="11065" y="7052"/>
                </a:cubicBezTo>
                <a:cubicBezTo>
                  <a:pt x="10904" y="7230"/>
                  <a:pt x="10842" y="7415"/>
                  <a:pt x="10843" y="7717"/>
                </a:cubicBezTo>
                <a:cubicBezTo>
                  <a:pt x="10844" y="7896"/>
                  <a:pt x="10857" y="7969"/>
                  <a:pt x="10915" y="8103"/>
                </a:cubicBezTo>
                <a:cubicBezTo>
                  <a:pt x="10985" y="8263"/>
                  <a:pt x="10986" y="8281"/>
                  <a:pt x="10986" y="8734"/>
                </a:cubicBezTo>
                <a:lnTo>
                  <a:pt x="10986" y="9201"/>
                </a:lnTo>
                <a:lnTo>
                  <a:pt x="11070" y="9373"/>
                </a:lnTo>
                <a:cubicBezTo>
                  <a:pt x="11116" y="9466"/>
                  <a:pt x="11197" y="9572"/>
                  <a:pt x="11250" y="9609"/>
                </a:cubicBezTo>
                <a:lnTo>
                  <a:pt x="11345" y="9676"/>
                </a:lnTo>
                <a:lnTo>
                  <a:pt x="11333" y="9960"/>
                </a:lnTo>
                <a:cubicBezTo>
                  <a:pt x="11316" y="10307"/>
                  <a:pt x="11263" y="10512"/>
                  <a:pt x="11164" y="10623"/>
                </a:cubicBezTo>
                <a:cubicBezTo>
                  <a:pt x="11059" y="10741"/>
                  <a:pt x="10842" y="11339"/>
                  <a:pt x="10842" y="11512"/>
                </a:cubicBezTo>
                <a:cubicBezTo>
                  <a:pt x="10842" y="11556"/>
                  <a:pt x="10831" y="11610"/>
                  <a:pt x="10819" y="11632"/>
                </a:cubicBezTo>
                <a:cubicBezTo>
                  <a:pt x="10806" y="11655"/>
                  <a:pt x="10790" y="12076"/>
                  <a:pt x="10783" y="12572"/>
                </a:cubicBezTo>
                <a:cubicBezTo>
                  <a:pt x="10775" y="13068"/>
                  <a:pt x="10759" y="14209"/>
                  <a:pt x="10745" y="15109"/>
                </a:cubicBezTo>
                <a:cubicBezTo>
                  <a:pt x="10705" y="17802"/>
                  <a:pt x="10722" y="20316"/>
                  <a:pt x="10783" y="20790"/>
                </a:cubicBezTo>
                <a:cubicBezTo>
                  <a:pt x="10811" y="21011"/>
                  <a:pt x="11042" y="21386"/>
                  <a:pt x="11193" y="21455"/>
                </a:cubicBezTo>
                <a:cubicBezTo>
                  <a:pt x="11258" y="21485"/>
                  <a:pt x="11338" y="21527"/>
                  <a:pt x="11371" y="21547"/>
                </a:cubicBezTo>
                <a:cubicBezTo>
                  <a:pt x="11457" y="21598"/>
                  <a:pt x="13613" y="21570"/>
                  <a:pt x="13790" y="21515"/>
                </a:cubicBezTo>
                <a:cubicBezTo>
                  <a:pt x="13994" y="21452"/>
                  <a:pt x="14065" y="21418"/>
                  <a:pt x="14080" y="21376"/>
                </a:cubicBezTo>
                <a:cubicBezTo>
                  <a:pt x="14087" y="21355"/>
                  <a:pt x="14112" y="21337"/>
                  <a:pt x="14134" y="21337"/>
                </a:cubicBezTo>
                <a:cubicBezTo>
                  <a:pt x="14156" y="21337"/>
                  <a:pt x="14221" y="21252"/>
                  <a:pt x="14278" y="21149"/>
                </a:cubicBezTo>
                <a:cubicBezTo>
                  <a:pt x="14380" y="20965"/>
                  <a:pt x="14384" y="20964"/>
                  <a:pt x="14531" y="20971"/>
                </a:cubicBezTo>
                <a:cubicBezTo>
                  <a:pt x="14612" y="20975"/>
                  <a:pt x="16073" y="20973"/>
                  <a:pt x="17777" y="20968"/>
                </a:cubicBezTo>
                <a:cubicBezTo>
                  <a:pt x="20476" y="20962"/>
                  <a:pt x="20887" y="20954"/>
                  <a:pt x="20962" y="20899"/>
                </a:cubicBezTo>
                <a:cubicBezTo>
                  <a:pt x="21010" y="20864"/>
                  <a:pt x="21074" y="20836"/>
                  <a:pt x="21106" y="20836"/>
                </a:cubicBezTo>
                <a:cubicBezTo>
                  <a:pt x="21138" y="20836"/>
                  <a:pt x="21204" y="20771"/>
                  <a:pt x="21254" y="20691"/>
                </a:cubicBezTo>
                <a:cubicBezTo>
                  <a:pt x="21339" y="20555"/>
                  <a:pt x="21345" y="20531"/>
                  <a:pt x="21364" y="20200"/>
                </a:cubicBezTo>
                <a:cubicBezTo>
                  <a:pt x="21386" y="19822"/>
                  <a:pt x="21422" y="17546"/>
                  <a:pt x="21440" y="15299"/>
                </a:cubicBezTo>
                <a:cubicBezTo>
                  <a:pt x="21447" y="14484"/>
                  <a:pt x="21462" y="13859"/>
                  <a:pt x="21476" y="13810"/>
                </a:cubicBezTo>
                <a:cubicBezTo>
                  <a:pt x="21491" y="13758"/>
                  <a:pt x="21505" y="12767"/>
                  <a:pt x="21512" y="11189"/>
                </a:cubicBezTo>
                <a:cubicBezTo>
                  <a:pt x="21523" y="8933"/>
                  <a:pt x="21540" y="7028"/>
                  <a:pt x="21586" y="2894"/>
                </a:cubicBezTo>
                <a:lnTo>
                  <a:pt x="21598" y="1790"/>
                </a:lnTo>
                <a:lnTo>
                  <a:pt x="21598" y="1665"/>
                </a:lnTo>
                <a:lnTo>
                  <a:pt x="21503" y="1489"/>
                </a:lnTo>
                <a:lnTo>
                  <a:pt x="21407" y="1311"/>
                </a:lnTo>
                <a:lnTo>
                  <a:pt x="21123" y="1277"/>
                </a:lnTo>
                <a:cubicBezTo>
                  <a:pt x="20966" y="1260"/>
                  <a:pt x="20698" y="1247"/>
                  <a:pt x="20526" y="1248"/>
                </a:cubicBezTo>
                <a:cubicBezTo>
                  <a:pt x="20354" y="1249"/>
                  <a:pt x="20191" y="1248"/>
                  <a:pt x="20165" y="1246"/>
                </a:cubicBezTo>
                <a:cubicBezTo>
                  <a:pt x="19631" y="1212"/>
                  <a:pt x="18766" y="1215"/>
                  <a:pt x="18580" y="1251"/>
                </a:cubicBezTo>
                <a:cubicBezTo>
                  <a:pt x="18420" y="1281"/>
                  <a:pt x="18322" y="1281"/>
                  <a:pt x="18280" y="1253"/>
                </a:cubicBezTo>
                <a:cubicBezTo>
                  <a:pt x="18241" y="1227"/>
                  <a:pt x="17471" y="1205"/>
                  <a:pt x="16262" y="1193"/>
                </a:cubicBezTo>
                <a:lnTo>
                  <a:pt x="14308" y="1171"/>
                </a:lnTo>
                <a:close/>
                <a:moveTo>
                  <a:pt x="14354" y="8515"/>
                </a:moveTo>
                <a:cubicBezTo>
                  <a:pt x="14388" y="8506"/>
                  <a:pt x="14423" y="8533"/>
                  <a:pt x="14442" y="8587"/>
                </a:cubicBezTo>
                <a:cubicBezTo>
                  <a:pt x="14468" y="8660"/>
                  <a:pt x="14455" y="8754"/>
                  <a:pt x="14413" y="8799"/>
                </a:cubicBezTo>
                <a:cubicBezTo>
                  <a:pt x="14371" y="8844"/>
                  <a:pt x="14317" y="8821"/>
                  <a:pt x="14291" y="8749"/>
                </a:cubicBezTo>
                <a:cubicBezTo>
                  <a:pt x="14266" y="8676"/>
                  <a:pt x="14279" y="8581"/>
                  <a:pt x="14320" y="8537"/>
                </a:cubicBezTo>
                <a:cubicBezTo>
                  <a:pt x="14331" y="8525"/>
                  <a:pt x="14342" y="8518"/>
                  <a:pt x="14354" y="8515"/>
                </a:cubicBezTo>
                <a:close/>
                <a:moveTo>
                  <a:pt x="14073" y="9662"/>
                </a:moveTo>
                <a:cubicBezTo>
                  <a:pt x="14089" y="9663"/>
                  <a:pt x="14090" y="9754"/>
                  <a:pt x="14090" y="10047"/>
                </a:cubicBezTo>
                <a:cubicBezTo>
                  <a:pt x="14090" y="10283"/>
                  <a:pt x="14085" y="10476"/>
                  <a:pt x="14079" y="10476"/>
                </a:cubicBezTo>
                <a:cubicBezTo>
                  <a:pt x="14072" y="10476"/>
                  <a:pt x="14049" y="10428"/>
                  <a:pt x="14027" y="10370"/>
                </a:cubicBezTo>
                <a:cubicBezTo>
                  <a:pt x="13977" y="10237"/>
                  <a:pt x="13994" y="9788"/>
                  <a:pt x="14052" y="9686"/>
                </a:cubicBezTo>
                <a:cubicBezTo>
                  <a:pt x="14061" y="9671"/>
                  <a:pt x="14068" y="9661"/>
                  <a:pt x="14073" y="9662"/>
                </a:cubicBezTo>
                <a:close/>
                <a:moveTo>
                  <a:pt x="3168" y="9804"/>
                </a:moveTo>
                <a:cubicBezTo>
                  <a:pt x="3181" y="9804"/>
                  <a:pt x="3191" y="9922"/>
                  <a:pt x="3191" y="10076"/>
                </a:cubicBezTo>
                <a:cubicBezTo>
                  <a:pt x="3191" y="10230"/>
                  <a:pt x="3181" y="10351"/>
                  <a:pt x="3168" y="10351"/>
                </a:cubicBezTo>
                <a:cubicBezTo>
                  <a:pt x="3154" y="10351"/>
                  <a:pt x="3143" y="10230"/>
                  <a:pt x="3143" y="10076"/>
                </a:cubicBezTo>
                <a:cubicBezTo>
                  <a:pt x="3143" y="9922"/>
                  <a:pt x="3154" y="9804"/>
                  <a:pt x="3168" y="9804"/>
                </a:cubicBezTo>
                <a:close/>
                <a:moveTo>
                  <a:pt x="14273" y="17294"/>
                </a:moveTo>
                <a:cubicBezTo>
                  <a:pt x="14282" y="17292"/>
                  <a:pt x="14290" y="17292"/>
                  <a:pt x="14298" y="17294"/>
                </a:cubicBezTo>
                <a:cubicBezTo>
                  <a:pt x="14324" y="17300"/>
                  <a:pt x="14347" y="17326"/>
                  <a:pt x="14362" y="17367"/>
                </a:cubicBezTo>
                <a:cubicBezTo>
                  <a:pt x="14388" y="17439"/>
                  <a:pt x="14376" y="17534"/>
                  <a:pt x="14334" y="17579"/>
                </a:cubicBezTo>
                <a:cubicBezTo>
                  <a:pt x="14293" y="17623"/>
                  <a:pt x="14237" y="17601"/>
                  <a:pt x="14211" y="17528"/>
                </a:cubicBezTo>
                <a:cubicBezTo>
                  <a:pt x="14186" y="17455"/>
                  <a:pt x="14199" y="17358"/>
                  <a:pt x="14240" y="17314"/>
                </a:cubicBezTo>
                <a:cubicBezTo>
                  <a:pt x="14251" y="17302"/>
                  <a:pt x="14262" y="17297"/>
                  <a:pt x="14273" y="1729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09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rcRect l="5924" t="4780" r="14019" b="20104"/>
          <a:stretch>
            <a:fillRect/>
          </a:stretch>
        </p:blipFill>
        <p:spPr>
          <a:xfrm>
            <a:off x="17652179" y="7423602"/>
            <a:ext cx="6100319" cy="342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9" h="21587" fill="norm" stroke="1" extrusionOk="0">
                <a:moveTo>
                  <a:pt x="6487" y="5"/>
                </a:moveTo>
                <a:cubicBezTo>
                  <a:pt x="6356" y="12"/>
                  <a:pt x="6259" y="31"/>
                  <a:pt x="6198" y="62"/>
                </a:cubicBezTo>
                <a:cubicBezTo>
                  <a:pt x="5939" y="193"/>
                  <a:pt x="4932" y="1100"/>
                  <a:pt x="4795" y="1326"/>
                </a:cubicBezTo>
                <a:lnTo>
                  <a:pt x="4682" y="1511"/>
                </a:lnTo>
                <a:lnTo>
                  <a:pt x="4714" y="7215"/>
                </a:lnTo>
                <a:cubicBezTo>
                  <a:pt x="4731" y="10351"/>
                  <a:pt x="4763" y="12977"/>
                  <a:pt x="4784" y="13051"/>
                </a:cubicBezTo>
                <a:cubicBezTo>
                  <a:pt x="4805" y="13125"/>
                  <a:pt x="4823" y="13439"/>
                  <a:pt x="4823" y="13749"/>
                </a:cubicBezTo>
                <a:cubicBezTo>
                  <a:pt x="4823" y="14246"/>
                  <a:pt x="4835" y="14327"/>
                  <a:pt x="4924" y="14429"/>
                </a:cubicBezTo>
                <a:cubicBezTo>
                  <a:pt x="5021" y="14541"/>
                  <a:pt x="5377" y="14680"/>
                  <a:pt x="6058" y="14872"/>
                </a:cubicBezTo>
                <a:cubicBezTo>
                  <a:pt x="7714" y="15340"/>
                  <a:pt x="8416" y="15534"/>
                  <a:pt x="9087" y="15713"/>
                </a:cubicBezTo>
                <a:cubicBezTo>
                  <a:pt x="9519" y="15827"/>
                  <a:pt x="9984" y="15955"/>
                  <a:pt x="10119" y="15998"/>
                </a:cubicBezTo>
                <a:cubicBezTo>
                  <a:pt x="10255" y="16040"/>
                  <a:pt x="10417" y="16087"/>
                  <a:pt x="10478" y="16100"/>
                </a:cubicBezTo>
                <a:cubicBezTo>
                  <a:pt x="10605" y="16129"/>
                  <a:pt x="5883" y="16238"/>
                  <a:pt x="3006" y="16273"/>
                </a:cubicBezTo>
                <a:cubicBezTo>
                  <a:pt x="738" y="16301"/>
                  <a:pt x="805" y="16276"/>
                  <a:pt x="625" y="17159"/>
                </a:cubicBezTo>
                <a:cubicBezTo>
                  <a:pt x="581" y="17379"/>
                  <a:pt x="528" y="17599"/>
                  <a:pt x="508" y="17646"/>
                </a:cubicBezTo>
                <a:cubicBezTo>
                  <a:pt x="474" y="17726"/>
                  <a:pt x="361" y="18248"/>
                  <a:pt x="85" y="19603"/>
                </a:cubicBezTo>
                <a:cubicBezTo>
                  <a:pt x="27" y="19891"/>
                  <a:pt x="-10" y="20199"/>
                  <a:pt x="3" y="20286"/>
                </a:cubicBezTo>
                <a:cubicBezTo>
                  <a:pt x="41" y="20546"/>
                  <a:pt x="285" y="20732"/>
                  <a:pt x="672" y="20799"/>
                </a:cubicBezTo>
                <a:cubicBezTo>
                  <a:pt x="926" y="20842"/>
                  <a:pt x="1103" y="20927"/>
                  <a:pt x="1278" y="21086"/>
                </a:cubicBezTo>
                <a:cubicBezTo>
                  <a:pt x="1606" y="21385"/>
                  <a:pt x="1984" y="21406"/>
                  <a:pt x="2237" y="21139"/>
                </a:cubicBezTo>
                <a:cubicBezTo>
                  <a:pt x="2408" y="20959"/>
                  <a:pt x="2427" y="20956"/>
                  <a:pt x="3269" y="21011"/>
                </a:cubicBezTo>
                <a:cubicBezTo>
                  <a:pt x="4048" y="21062"/>
                  <a:pt x="4146" y="21084"/>
                  <a:pt x="4325" y="21254"/>
                </a:cubicBezTo>
                <a:cubicBezTo>
                  <a:pt x="4582" y="21497"/>
                  <a:pt x="4956" y="21509"/>
                  <a:pt x="5194" y="21281"/>
                </a:cubicBezTo>
                <a:cubicBezTo>
                  <a:pt x="5344" y="21138"/>
                  <a:pt x="5448" y="21121"/>
                  <a:pt x="6195" y="21121"/>
                </a:cubicBezTo>
                <a:cubicBezTo>
                  <a:pt x="7021" y="21121"/>
                  <a:pt x="7349" y="21193"/>
                  <a:pt x="7546" y="21419"/>
                </a:cubicBezTo>
                <a:cubicBezTo>
                  <a:pt x="7624" y="21509"/>
                  <a:pt x="7681" y="21515"/>
                  <a:pt x="7837" y="21442"/>
                </a:cubicBezTo>
                <a:cubicBezTo>
                  <a:pt x="7944" y="21391"/>
                  <a:pt x="8103" y="21317"/>
                  <a:pt x="8189" y="21279"/>
                </a:cubicBezTo>
                <a:cubicBezTo>
                  <a:pt x="8276" y="21240"/>
                  <a:pt x="8750" y="21203"/>
                  <a:pt x="9244" y="21196"/>
                </a:cubicBezTo>
                <a:cubicBezTo>
                  <a:pt x="10138" y="21184"/>
                  <a:pt x="10143" y="21186"/>
                  <a:pt x="10366" y="21399"/>
                </a:cubicBezTo>
                <a:cubicBezTo>
                  <a:pt x="10507" y="21533"/>
                  <a:pt x="10647" y="21597"/>
                  <a:pt x="10797" y="21587"/>
                </a:cubicBezTo>
                <a:cubicBezTo>
                  <a:pt x="10946" y="21576"/>
                  <a:pt x="11104" y="21492"/>
                  <a:pt x="11278" y="21336"/>
                </a:cubicBezTo>
                <a:cubicBezTo>
                  <a:pt x="11509" y="21129"/>
                  <a:pt x="11542" y="21121"/>
                  <a:pt x="12278" y="21121"/>
                </a:cubicBezTo>
                <a:cubicBezTo>
                  <a:pt x="13000" y="21121"/>
                  <a:pt x="13051" y="21131"/>
                  <a:pt x="13261" y="21321"/>
                </a:cubicBezTo>
                <a:cubicBezTo>
                  <a:pt x="13531" y="21565"/>
                  <a:pt x="13948" y="21597"/>
                  <a:pt x="14171" y="21389"/>
                </a:cubicBezTo>
                <a:cubicBezTo>
                  <a:pt x="14292" y="21277"/>
                  <a:pt x="14440" y="21258"/>
                  <a:pt x="15086" y="21274"/>
                </a:cubicBezTo>
                <a:cubicBezTo>
                  <a:pt x="16155" y="21300"/>
                  <a:pt x="16816" y="21044"/>
                  <a:pt x="16881" y="20581"/>
                </a:cubicBezTo>
                <a:cubicBezTo>
                  <a:pt x="16914" y="20349"/>
                  <a:pt x="16857" y="19270"/>
                  <a:pt x="16807" y="19160"/>
                </a:cubicBezTo>
                <a:cubicBezTo>
                  <a:pt x="16787" y="19116"/>
                  <a:pt x="16756" y="18799"/>
                  <a:pt x="16738" y="18455"/>
                </a:cubicBezTo>
                <a:lnTo>
                  <a:pt x="16706" y="17829"/>
                </a:lnTo>
                <a:lnTo>
                  <a:pt x="16857" y="17872"/>
                </a:lnTo>
                <a:cubicBezTo>
                  <a:pt x="17425" y="18038"/>
                  <a:pt x="17615" y="18093"/>
                  <a:pt x="18176" y="18237"/>
                </a:cubicBezTo>
                <a:cubicBezTo>
                  <a:pt x="18521" y="18326"/>
                  <a:pt x="19048" y="18475"/>
                  <a:pt x="19345" y="18570"/>
                </a:cubicBezTo>
                <a:cubicBezTo>
                  <a:pt x="19858" y="18733"/>
                  <a:pt x="19894" y="18734"/>
                  <a:pt x="20044" y="18607"/>
                </a:cubicBezTo>
                <a:cubicBezTo>
                  <a:pt x="20131" y="18533"/>
                  <a:pt x="20446" y="18034"/>
                  <a:pt x="20742" y="17496"/>
                </a:cubicBezTo>
                <a:lnTo>
                  <a:pt x="21282" y="16518"/>
                </a:lnTo>
                <a:lnTo>
                  <a:pt x="21310" y="15237"/>
                </a:lnTo>
                <a:cubicBezTo>
                  <a:pt x="21326" y="14533"/>
                  <a:pt x="21340" y="12963"/>
                  <a:pt x="21340" y="11750"/>
                </a:cubicBezTo>
                <a:cubicBezTo>
                  <a:pt x="21340" y="10317"/>
                  <a:pt x="21355" y="9516"/>
                  <a:pt x="21386" y="9461"/>
                </a:cubicBezTo>
                <a:cubicBezTo>
                  <a:pt x="21415" y="9409"/>
                  <a:pt x="21449" y="8402"/>
                  <a:pt x="21474" y="6824"/>
                </a:cubicBezTo>
                <a:cubicBezTo>
                  <a:pt x="21497" y="5420"/>
                  <a:pt x="21529" y="4052"/>
                  <a:pt x="21545" y="3785"/>
                </a:cubicBezTo>
                <a:cubicBezTo>
                  <a:pt x="21588" y="3046"/>
                  <a:pt x="21590" y="3046"/>
                  <a:pt x="20667" y="2869"/>
                </a:cubicBezTo>
                <a:cubicBezTo>
                  <a:pt x="20033" y="2748"/>
                  <a:pt x="19535" y="2646"/>
                  <a:pt x="18916" y="2511"/>
                </a:cubicBezTo>
                <a:cubicBezTo>
                  <a:pt x="18632" y="2450"/>
                  <a:pt x="18198" y="2361"/>
                  <a:pt x="17951" y="2314"/>
                </a:cubicBezTo>
                <a:cubicBezTo>
                  <a:pt x="17704" y="2266"/>
                  <a:pt x="17240" y="2172"/>
                  <a:pt x="16919" y="2106"/>
                </a:cubicBezTo>
                <a:cubicBezTo>
                  <a:pt x="16213" y="1961"/>
                  <a:pt x="15719" y="1861"/>
                  <a:pt x="15124" y="1743"/>
                </a:cubicBezTo>
                <a:cubicBezTo>
                  <a:pt x="14877" y="1695"/>
                  <a:pt x="14453" y="1603"/>
                  <a:pt x="14181" y="1541"/>
                </a:cubicBezTo>
                <a:cubicBezTo>
                  <a:pt x="13910" y="1478"/>
                  <a:pt x="13415" y="1374"/>
                  <a:pt x="13082" y="1311"/>
                </a:cubicBezTo>
                <a:cubicBezTo>
                  <a:pt x="12748" y="1247"/>
                  <a:pt x="12142" y="1122"/>
                  <a:pt x="11735" y="1033"/>
                </a:cubicBezTo>
                <a:cubicBezTo>
                  <a:pt x="11328" y="944"/>
                  <a:pt x="10823" y="834"/>
                  <a:pt x="10613" y="788"/>
                </a:cubicBezTo>
                <a:cubicBezTo>
                  <a:pt x="10403" y="742"/>
                  <a:pt x="9949" y="650"/>
                  <a:pt x="9603" y="583"/>
                </a:cubicBezTo>
                <a:cubicBezTo>
                  <a:pt x="9258" y="515"/>
                  <a:pt x="8793" y="405"/>
                  <a:pt x="8571" y="337"/>
                </a:cubicBezTo>
                <a:cubicBezTo>
                  <a:pt x="7821" y="110"/>
                  <a:pt x="7586" y="62"/>
                  <a:pt x="6983" y="15"/>
                </a:cubicBezTo>
                <a:cubicBezTo>
                  <a:pt x="6783" y="-1"/>
                  <a:pt x="6618" y="-3"/>
                  <a:pt x="6487" y="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10" name="Авелумаб"/>
          <p:cNvSpPr txBox="1"/>
          <p:nvPr/>
        </p:nvSpPr>
        <p:spPr>
          <a:xfrm>
            <a:off x="2466276" y="11753230"/>
            <a:ext cx="2591817" cy="709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479FC3"/>
                </a:solidFill>
              </a:defRPr>
            </a:lvl1pPr>
          </a:lstStyle>
          <a:p>
            <a:pPr/>
            <a:r>
              <a:t>Авелумаб</a:t>
            </a:r>
          </a:p>
        </p:txBody>
      </p:sp>
      <p:sp>
        <p:nvSpPr>
          <p:cNvPr id="211" name="Ниволумаб"/>
          <p:cNvSpPr txBox="1"/>
          <p:nvPr/>
        </p:nvSpPr>
        <p:spPr>
          <a:xfrm>
            <a:off x="11305168" y="11753230"/>
            <a:ext cx="2943861" cy="709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479FC3"/>
                </a:solidFill>
              </a:defRPr>
            </a:lvl1pPr>
          </a:lstStyle>
          <a:p>
            <a:pPr/>
            <a:r>
              <a:t>Ниволумаб</a:t>
            </a:r>
          </a:p>
        </p:txBody>
      </p:sp>
      <p:sp>
        <p:nvSpPr>
          <p:cNvPr id="212" name="Ленвима"/>
          <p:cNvSpPr txBox="1"/>
          <p:nvPr/>
        </p:nvSpPr>
        <p:spPr>
          <a:xfrm>
            <a:off x="19526825" y="11753230"/>
            <a:ext cx="2351025" cy="709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479FC3"/>
                </a:solidFill>
              </a:defRPr>
            </a:lvl1pPr>
          </a:lstStyle>
          <a:p>
            <a:pPr/>
            <a:r>
              <a:t>Ленвима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Закругленный прямоугольник"/>
          <p:cNvSpPr/>
          <p:nvPr/>
        </p:nvSpPr>
        <p:spPr>
          <a:xfrm>
            <a:off x="16690291" y="3893464"/>
            <a:ext cx="7215795" cy="8966092"/>
          </a:xfrm>
          <a:prstGeom prst="roundRect">
            <a:avLst>
              <a:gd name="adj" fmla="val 13920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5" name="Закругленный прямоугольник"/>
          <p:cNvSpPr/>
          <p:nvPr/>
        </p:nvSpPr>
        <p:spPr>
          <a:xfrm>
            <a:off x="8434122" y="3893464"/>
            <a:ext cx="7215795" cy="8966092"/>
          </a:xfrm>
          <a:prstGeom prst="roundRect">
            <a:avLst>
              <a:gd name="adj" fmla="val 13920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6" name="Закругленный прямоугольник"/>
          <p:cNvSpPr/>
          <p:nvPr/>
        </p:nvSpPr>
        <p:spPr>
          <a:xfrm>
            <a:off x="513351" y="3893464"/>
            <a:ext cx="7215796" cy="8966092"/>
          </a:xfrm>
          <a:prstGeom prst="roundRect">
            <a:avLst>
              <a:gd name="adj" fmla="val 13920"/>
            </a:avLst>
          </a:prstGeom>
          <a:solidFill>
            <a:srgbClr val="EDE3FF">
              <a:alpha val="27396"/>
            </a:srgbClr>
          </a:solidFill>
          <a:ln w="63500">
            <a:solidFill>
              <a:srgbClr val="83EBF9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7" name="Потенциальными конкурентами могут стать Amgen и Dr.Reddy, которые ведут КИ биоаналогов авелумаба в Турции и могут выйти на рынок в 2025-2026 гг."/>
          <p:cNvSpPr txBox="1"/>
          <p:nvPr/>
        </p:nvSpPr>
        <p:spPr>
          <a:xfrm>
            <a:off x="8945000" y="4248504"/>
            <a:ext cx="6194039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228600">
              <a:buSzPct val="80000"/>
              <a:buBlip>
                <a:blip r:embed="rId2"/>
              </a:buBlip>
              <a:defRPr b="1" sz="4500">
                <a:solidFill>
                  <a:srgbClr val="103064"/>
                </a:solidFill>
              </a:defRPr>
            </a:pPr>
            <a:r>
              <a:t> Потенциальными конкурентами могут стать </a:t>
            </a:r>
            <a:r>
              <a:rPr>
                <a:solidFill>
                  <a:srgbClr val="479FC3"/>
                </a:solidFill>
              </a:rPr>
              <a:t>Amgen</a:t>
            </a:r>
            <a:r>
              <a:t> и </a:t>
            </a:r>
            <a:r>
              <a:rPr>
                <a:solidFill>
                  <a:srgbClr val="479FC3"/>
                </a:solidFill>
              </a:rPr>
              <a:t>Dr.Reddy</a:t>
            </a:r>
            <a:r>
              <a:t>, которые ведут КИ биоаналогов авелумаба в Турции и могут выйти на рынок в 2025-2026 гг.</a:t>
            </a:r>
          </a:p>
        </p:txBody>
      </p:sp>
      <p:sp>
        <p:nvSpPr>
          <p:cNvPr id="218" name="Стратегия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Стратегия</a:t>
            </a:r>
          </a:p>
        </p:txBody>
      </p:sp>
      <p:sp>
        <p:nvSpPr>
          <p:cNvPr id="219" name="Конкурентный анализ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479FC3"/>
                </a:solidFill>
              </a:defRPr>
            </a:lvl1pPr>
          </a:lstStyle>
          <a:p>
            <a:pPr/>
            <a:r>
              <a:t>Конкурентный анализ</a:t>
            </a:r>
          </a:p>
        </p:txBody>
      </p:sp>
      <p:sp>
        <p:nvSpPr>
          <p:cNvPr id="220" name="Pfizer лидирует по доле на рынке мПКР (около 40%) и узнаваемости бренда (92% онкологов). Компания активно инвестирует в КИ биоаналогов и имеет налаженную систему взаимодействия с лидерами мнения через Advisory Boards."/>
          <p:cNvSpPr txBox="1"/>
          <p:nvPr/>
        </p:nvSpPr>
        <p:spPr>
          <a:xfrm>
            <a:off x="777065" y="4148805"/>
            <a:ext cx="6688368" cy="876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228600">
              <a:buSzPct val="80000"/>
              <a:buBlip>
                <a:blip r:embed="rId2"/>
              </a:buBlip>
              <a:defRPr b="1" sz="4500">
                <a:solidFill>
                  <a:srgbClr val="103064"/>
                </a:solidFill>
              </a:defRPr>
            </a:pPr>
            <a:r>
              <a:t> </a:t>
            </a:r>
            <a:r>
              <a:rPr>
                <a:solidFill>
                  <a:srgbClr val="479FC3"/>
                </a:solidFill>
              </a:rPr>
              <a:t>Pfizer</a:t>
            </a:r>
            <a:r>
              <a:t> лидирует по доле на рынке мПКР (около 40%) и узнаваемости бренда (92% онкологов). Компания активно инвестирует в КИ биоаналогов и имеет налаженную систему взаимодействия с лидерами мнения через Advisory Boards.</a:t>
            </a:r>
          </a:p>
        </p:txBody>
      </p:sp>
      <p:sp>
        <p:nvSpPr>
          <p:cNvPr id="221" name="Уникальное преимущество ОФ - инновационный механизм действия препарата (анти-PD-L1 в комбинации с блокадой VEGF), что позволяет достигать большей выживаемости. Ни один из текущих игроков не имеет препарата с такой комбинацией в портфеле."/>
          <p:cNvSpPr txBox="1"/>
          <p:nvPr/>
        </p:nvSpPr>
        <p:spPr>
          <a:xfrm>
            <a:off x="17108033" y="4235241"/>
            <a:ext cx="6688368" cy="858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208026" indent="-208026" defTabSz="2218888">
              <a:spcBef>
                <a:spcPts val="4000"/>
              </a:spcBef>
              <a:buSzPct val="80000"/>
              <a:buBlip>
                <a:blip r:embed="rId2"/>
              </a:buBlip>
              <a:defRPr b="1" sz="4095">
                <a:solidFill>
                  <a:srgbClr val="103064"/>
                </a:solidFill>
              </a:defRPr>
            </a:lvl1pPr>
          </a:lstStyle>
          <a:p>
            <a:pPr/>
            <a:r>
              <a:t> Уникальное преимущество ОФ - инновационный механизм действия препарата (анти-PD-L1 в комбинации с блокадой VEGF), что позволяет достигать большей выживаемости. Ни один из текущих игроков не имеет препарата с такой комбинацией в портфеле.</a:t>
            </a:r>
          </a:p>
        </p:txBody>
      </p:sp>
      <p:pic>
        <p:nvPicPr>
          <p:cNvPr id="222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6041" y="309091"/>
            <a:ext cx="1703155" cy="16736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Стратегия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Стратегия</a:t>
            </a:r>
          </a:p>
        </p:txBody>
      </p:sp>
      <p:sp>
        <p:nvSpPr>
          <p:cNvPr id="225" name="Способ выхода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Способ выхода</a:t>
            </a:r>
          </a:p>
        </p:txBody>
      </p:sp>
      <p:pic>
        <p:nvPicPr>
          <p:cNvPr id="226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6041" y="309091"/>
            <a:ext cx="1703155" cy="1673621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Согласно экспертным интервью с представителями Ассоциации международных фармпроизводителей Турции (AIFD), наиболее распространенной и успешной моделью является создание локального производства на базе СП с турецкими компаниями.…"/>
          <p:cNvSpPr txBox="1"/>
          <p:nvPr/>
        </p:nvSpPr>
        <p:spPr>
          <a:xfrm>
            <a:off x="948272" y="3862381"/>
            <a:ext cx="16227040" cy="5189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b="1" sz="3900">
                <a:solidFill>
                  <a:srgbClr val="0F3065"/>
                </a:solidFill>
              </a:defRPr>
            </a:pPr>
            <a:r>
              <a:t>Согласно экспертным интервью с представителями Ассоциации международных фармпроизводителей Турции (AIFD), наиболее распространенной и успешной моделью является создание локального производства на базе СП с турецкими компаниями.</a:t>
            </a:r>
          </a:p>
          <a:p>
            <a:pPr>
              <a:defRPr b="1" sz="3900">
                <a:solidFill>
                  <a:srgbClr val="0F3065"/>
                </a:solidFill>
              </a:defRPr>
            </a:pPr>
            <a:r>
              <a:t>В качестве потенциального партнера для ОФ предлагается компания </a:t>
            </a:r>
            <a:r>
              <a:rPr>
                <a:solidFill>
                  <a:srgbClr val="479FC3"/>
                </a:solidFill>
              </a:rPr>
              <a:t>Eczacıbaşı-Baxter Hastane Ürünleri (EBH)</a:t>
            </a:r>
            <a:r>
              <a:t>. Ключевые преимущества:</a:t>
            </a:r>
          </a:p>
        </p:txBody>
      </p:sp>
      <p:pic>
        <p:nvPicPr>
          <p:cNvPr id="228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160000">
            <a:off x="17218302" y="7017063"/>
            <a:ext cx="11268212" cy="11072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Baxter Hospital Products Image.png" descr="Baxter Hospital Products 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88700" y="5044003"/>
            <a:ext cx="11268212" cy="11268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Стратегия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Стратегия</a:t>
            </a:r>
          </a:p>
        </p:txBody>
      </p:sp>
      <p:sp>
        <p:nvSpPr>
          <p:cNvPr id="232" name="Способ выхода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479FC3"/>
                </a:solidFill>
              </a:defRPr>
            </a:lvl1pPr>
          </a:lstStyle>
          <a:p>
            <a:pPr/>
            <a:r>
              <a:t>Способ выхода</a:t>
            </a:r>
          </a:p>
        </p:txBody>
      </p:sp>
      <p:pic>
        <p:nvPicPr>
          <p:cNvPr id="233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6041" y="309091"/>
            <a:ext cx="1703155" cy="1673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logo-small.svg" descr="logo-smal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4220000">
            <a:off x="-2261268" y="8974229"/>
            <a:ext cx="11268213" cy="11072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Baxter Hospital Products Image.png" descr="Baxter Hospital Products 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0575" y="-1288009"/>
            <a:ext cx="11268213" cy="11268213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Современные мощности и реализованный опыт трансфера технологий от ведущих глобальных фармкомпаний (Baxter, Sanofi).…"/>
          <p:cNvSpPr txBox="1"/>
          <p:nvPr/>
        </p:nvSpPr>
        <p:spPr>
          <a:xfrm>
            <a:off x="706145" y="5340956"/>
            <a:ext cx="21971001" cy="5928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228600">
              <a:buSzPct val="100000"/>
              <a:buBlip>
                <a:blip r:embed="rId2"/>
              </a:buBlip>
              <a:defRPr b="1" sz="4500">
                <a:solidFill>
                  <a:srgbClr val="0F3065"/>
                </a:solidFill>
              </a:defRPr>
            </a:pPr>
            <a:r>
              <a:t> Современные мощности и реализованный опыт трансфера технологий от ведущих глобальных фармкомпаний (Baxter, Sanofi).</a:t>
            </a:r>
          </a:p>
          <a:p>
            <a:pPr marL="228600" indent="-228600">
              <a:buSzPct val="100000"/>
              <a:buBlip>
                <a:blip r:embed="rId2"/>
              </a:buBlip>
              <a:defRPr b="1" sz="4500">
                <a:solidFill>
                  <a:srgbClr val="0F3065"/>
                </a:solidFill>
              </a:defRPr>
            </a:pPr>
            <a:r>
              <a:t> Наличие активного фармацевтического ингредиента для авелумаба в портфеле, что облегчает регистрацию.</a:t>
            </a:r>
          </a:p>
          <a:p>
            <a:pPr marL="228600" indent="-228600">
              <a:buSzPct val="100000"/>
              <a:buBlip>
                <a:blip r:embed="rId2"/>
              </a:buBlip>
              <a:defRPr b="1" sz="4500">
                <a:solidFill>
                  <a:srgbClr val="0F3065"/>
                </a:solidFill>
              </a:defRPr>
            </a:pPr>
            <a:r>
              <a:t> Выстроенная сеть дистрибуции в госпитальном сегменте, долгосрочные отношения с администраторами больниц и ключевыми экспертами.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